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50"/>
  </p:notesMasterIdLst>
  <p:sldIdLst>
    <p:sldId id="325" r:id="rId2"/>
    <p:sldId id="326" r:id="rId3"/>
    <p:sldId id="295" r:id="rId4"/>
    <p:sldId id="297" r:id="rId5"/>
    <p:sldId id="304" r:id="rId6"/>
    <p:sldId id="298" r:id="rId7"/>
    <p:sldId id="299" r:id="rId8"/>
    <p:sldId id="300" r:id="rId9"/>
    <p:sldId id="301" r:id="rId10"/>
    <p:sldId id="302" r:id="rId11"/>
    <p:sldId id="259" r:id="rId12"/>
    <p:sldId id="260" r:id="rId13"/>
    <p:sldId id="261" r:id="rId14"/>
    <p:sldId id="303" r:id="rId15"/>
    <p:sldId id="305" r:id="rId16"/>
    <p:sldId id="306" r:id="rId17"/>
    <p:sldId id="267" r:id="rId18"/>
    <p:sldId id="263" r:id="rId19"/>
    <p:sldId id="264" r:id="rId20"/>
    <p:sldId id="265" r:id="rId21"/>
    <p:sldId id="268" r:id="rId22"/>
    <p:sldId id="269" r:id="rId23"/>
    <p:sldId id="270" r:id="rId24"/>
    <p:sldId id="271" r:id="rId25"/>
    <p:sldId id="272" r:id="rId26"/>
    <p:sldId id="273" r:id="rId27"/>
    <p:sldId id="286" r:id="rId28"/>
    <p:sldId id="274" r:id="rId29"/>
    <p:sldId id="275" r:id="rId30"/>
    <p:sldId id="276" r:id="rId31"/>
    <p:sldId id="277" r:id="rId32"/>
    <p:sldId id="278" r:id="rId33"/>
    <p:sldId id="279" r:id="rId34"/>
    <p:sldId id="289" r:id="rId35"/>
    <p:sldId id="290" r:id="rId36"/>
    <p:sldId id="291" r:id="rId37"/>
    <p:sldId id="287" r:id="rId38"/>
    <p:sldId id="288" r:id="rId39"/>
    <p:sldId id="280" r:id="rId40"/>
    <p:sldId id="281" r:id="rId41"/>
    <p:sldId id="282" r:id="rId42"/>
    <p:sldId id="283" r:id="rId43"/>
    <p:sldId id="284" r:id="rId44"/>
    <p:sldId id="285" r:id="rId45"/>
    <p:sldId id="292" r:id="rId46"/>
    <p:sldId id="293" r:id="rId47"/>
    <p:sldId id="294" r:id="rId48"/>
    <p:sldId id="307" r:id="rId49"/>
  </p:sldIdLst>
  <p:sldSz cx="9144000" cy="6858000" type="screen4x3"/>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C0"/>
    <a:srgbClr val="F5F1A9"/>
    <a:srgbClr val="F0AEE8"/>
    <a:srgbClr val="DEDFBF"/>
    <a:srgbClr val="EFAFE7"/>
    <a:srgbClr val="F5F7A7"/>
    <a:srgbClr val="A6F8F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95" autoAdjust="0"/>
  </p:normalViewPr>
  <p:slideViewPr>
    <p:cSldViewPr>
      <p:cViewPr varScale="1">
        <p:scale>
          <a:sx n="74" d="100"/>
          <a:sy n="74" d="100"/>
        </p:scale>
        <p:origin x="171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7933323-5F9C-1364-B771-D12E45B0A4F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ltLang="ru-RU"/>
          </a:p>
        </p:txBody>
      </p:sp>
      <p:sp>
        <p:nvSpPr>
          <p:cNvPr id="26627" name="Rectangle 3">
            <a:extLst>
              <a:ext uri="{FF2B5EF4-FFF2-40B4-BE49-F238E27FC236}">
                <a16:creationId xmlns:a16="http://schemas.microsoft.com/office/drawing/2014/main" id="{F7DFD809-3753-B3FE-9064-BE7164CFEBA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ltLang="ru-RU"/>
          </a:p>
        </p:txBody>
      </p:sp>
      <p:sp>
        <p:nvSpPr>
          <p:cNvPr id="50180" name="Rectangle 4">
            <a:extLst>
              <a:ext uri="{FF2B5EF4-FFF2-40B4-BE49-F238E27FC236}">
                <a16:creationId xmlns:a16="http://schemas.microsoft.com/office/drawing/2014/main" id="{0B1DB4A8-44B8-1C2A-8D0A-BCD7BDF5A80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a:extLst>
              <a:ext uri="{FF2B5EF4-FFF2-40B4-BE49-F238E27FC236}">
                <a16:creationId xmlns:a16="http://schemas.microsoft.com/office/drawing/2014/main" id="{B4233ECD-A0C5-F6B1-06CF-225FC8DCEBA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26630" name="Rectangle 6">
            <a:extLst>
              <a:ext uri="{FF2B5EF4-FFF2-40B4-BE49-F238E27FC236}">
                <a16:creationId xmlns:a16="http://schemas.microsoft.com/office/drawing/2014/main" id="{52105A55-C9B4-7F76-25FA-675895F622C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ltLang="ru-RU"/>
          </a:p>
        </p:txBody>
      </p:sp>
      <p:sp>
        <p:nvSpPr>
          <p:cNvPr id="26631" name="Rectangle 7">
            <a:extLst>
              <a:ext uri="{FF2B5EF4-FFF2-40B4-BE49-F238E27FC236}">
                <a16:creationId xmlns:a16="http://schemas.microsoft.com/office/drawing/2014/main" id="{8A5DDE83-C63A-8F58-2B07-95C8373C6A9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51EE4C1-600C-4028-8BB1-1A5A85E8D72F}"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AA9A8-B56E-B0CD-5B9B-C2C7ED3E39E2}"/>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0F9D0860-A489-854B-58B3-941390F3EB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13C3D04D-91E5-7FC5-4BD4-8CAE9ED32A73}"/>
              </a:ext>
            </a:extLst>
          </p:cNvPr>
          <p:cNvSpPr>
            <a:spLocks noGrp="1"/>
          </p:cNvSpPr>
          <p:nvPr>
            <p:ph type="dt" sz="half" idx="10"/>
          </p:nvPr>
        </p:nvSpPr>
        <p:spPr/>
        <p:txBody>
          <a:bodyPr/>
          <a:lstStyle/>
          <a:p>
            <a:pPr>
              <a:defRPr/>
            </a:pPr>
            <a:endParaRPr lang="ru-RU" altLang="ru-RU"/>
          </a:p>
        </p:txBody>
      </p:sp>
      <p:sp>
        <p:nvSpPr>
          <p:cNvPr id="5" name="Нижний колонтитул 4">
            <a:extLst>
              <a:ext uri="{FF2B5EF4-FFF2-40B4-BE49-F238E27FC236}">
                <a16:creationId xmlns:a16="http://schemas.microsoft.com/office/drawing/2014/main" id="{787EE4FB-D002-05FA-646C-4EF1E4E320B5}"/>
              </a:ext>
            </a:extLst>
          </p:cNvPr>
          <p:cNvSpPr>
            <a:spLocks noGrp="1"/>
          </p:cNvSpPr>
          <p:nvPr>
            <p:ph type="ftr" sz="quarter" idx="11"/>
          </p:nvPr>
        </p:nvSpPr>
        <p:spPr/>
        <p:txBody>
          <a:bodyPr/>
          <a:lstStyle/>
          <a:p>
            <a:pPr>
              <a:defRPr/>
            </a:pPr>
            <a:endParaRPr lang="ru-RU" altLang="ru-RU"/>
          </a:p>
        </p:txBody>
      </p:sp>
      <p:sp>
        <p:nvSpPr>
          <p:cNvPr id="6" name="Номер слайда 5">
            <a:extLst>
              <a:ext uri="{FF2B5EF4-FFF2-40B4-BE49-F238E27FC236}">
                <a16:creationId xmlns:a16="http://schemas.microsoft.com/office/drawing/2014/main" id="{A1645DD1-DC25-5A8C-D98C-08A61488CF90}"/>
              </a:ext>
            </a:extLst>
          </p:cNvPr>
          <p:cNvSpPr>
            <a:spLocks noGrp="1"/>
          </p:cNvSpPr>
          <p:nvPr>
            <p:ph type="sldNum" sz="quarter" idx="12"/>
          </p:nvPr>
        </p:nvSpPr>
        <p:spPr/>
        <p:txBody>
          <a:bodyPr/>
          <a:lstStyle/>
          <a:p>
            <a:fld id="{58F64D48-CD72-4ADC-87B9-F3F034C2F637}" type="slidenum">
              <a:rPr lang="ru-RU" altLang="ru-RU" smtClean="0"/>
              <a:pPr/>
              <a:t>‹#›</a:t>
            </a:fld>
            <a:endParaRPr lang="ru-RU" altLang="ru-RU"/>
          </a:p>
        </p:txBody>
      </p:sp>
    </p:spTree>
    <p:extLst>
      <p:ext uri="{BB962C8B-B14F-4D97-AF65-F5344CB8AC3E}">
        <p14:creationId xmlns:p14="http://schemas.microsoft.com/office/powerpoint/2010/main" val="231188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489224-FA9B-FE4E-EB88-B1A491E317E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C76A284-EFD6-5F6F-259F-84848D57181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935BA3-8684-EDD5-FAF6-4D25DD757D95}"/>
              </a:ext>
            </a:extLst>
          </p:cNvPr>
          <p:cNvSpPr>
            <a:spLocks noGrp="1"/>
          </p:cNvSpPr>
          <p:nvPr>
            <p:ph type="dt" sz="half" idx="10"/>
          </p:nvPr>
        </p:nvSpPr>
        <p:spPr/>
        <p:txBody>
          <a:bodyPr/>
          <a:lstStyle/>
          <a:p>
            <a:pPr>
              <a:defRPr/>
            </a:pPr>
            <a:endParaRPr lang="ru-RU" altLang="ru-RU"/>
          </a:p>
        </p:txBody>
      </p:sp>
      <p:sp>
        <p:nvSpPr>
          <p:cNvPr id="5" name="Нижний колонтитул 4">
            <a:extLst>
              <a:ext uri="{FF2B5EF4-FFF2-40B4-BE49-F238E27FC236}">
                <a16:creationId xmlns:a16="http://schemas.microsoft.com/office/drawing/2014/main" id="{83B9ED35-7A1E-8D65-370A-CBBA1AF5A53C}"/>
              </a:ext>
            </a:extLst>
          </p:cNvPr>
          <p:cNvSpPr>
            <a:spLocks noGrp="1"/>
          </p:cNvSpPr>
          <p:nvPr>
            <p:ph type="ftr" sz="quarter" idx="11"/>
          </p:nvPr>
        </p:nvSpPr>
        <p:spPr/>
        <p:txBody>
          <a:bodyPr/>
          <a:lstStyle/>
          <a:p>
            <a:pPr>
              <a:defRPr/>
            </a:pPr>
            <a:endParaRPr lang="ru-RU" altLang="ru-RU"/>
          </a:p>
        </p:txBody>
      </p:sp>
      <p:sp>
        <p:nvSpPr>
          <p:cNvPr id="6" name="Номер слайда 5">
            <a:extLst>
              <a:ext uri="{FF2B5EF4-FFF2-40B4-BE49-F238E27FC236}">
                <a16:creationId xmlns:a16="http://schemas.microsoft.com/office/drawing/2014/main" id="{AF588776-E0EA-F580-33F3-418FADFFF86D}"/>
              </a:ext>
            </a:extLst>
          </p:cNvPr>
          <p:cNvSpPr>
            <a:spLocks noGrp="1"/>
          </p:cNvSpPr>
          <p:nvPr>
            <p:ph type="sldNum" sz="quarter" idx="12"/>
          </p:nvPr>
        </p:nvSpPr>
        <p:spPr/>
        <p:txBody>
          <a:bodyPr/>
          <a:lstStyle/>
          <a:p>
            <a:fld id="{9AC09390-46CD-43D5-8498-096214F2122C}" type="slidenum">
              <a:rPr lang="ru-RU" altLang="ru-RU" smtClean="0"/>
              <a:pPr/>
              <a:t>‹#›</a:t>
            </a:fld>
            <a:endParaRPr lang="ru-RU" altLang="ru-RU"/>
          </a:p>
        </p:txBody>
      </p:sp>
    </p:spTree>
    <p:extLst>
      <p:ext uri="{BB962C8B-B14F-4D97-AF65-F5344CB8AC3E}">
        <p14:creationId xmlns:p14="http://schemas.microsoft.com/office/powerpoint/2010/main" val="121804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D6F111A-134F-8A9B-A8A3-9AA864F948D4}"/>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792A210-44A8-1570-A3CC-A021CF653903}"/>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C0E7800-9E4E-339E-3F06-6E8DC07AAEF7}"/>
              </a:ext>
            </a:extLst>
          </p:cNvPr>
          <p:cNvSpPr>
            <a:spLocks noGrp="1"/>
          </p:cNvSpPr>
          <p:nvPr>
            <p:ph type="dt" sz="half" idx="10"/>
          </p:nvPr>
        </p:nvSpPr>
        <p:spPr/>
        <p:txBody>
          <a:bodyPr/>
          <a:lstStyle/>
          <a:p>
            <a:pPr>
              <a:defRPr/>
            </a:pPr>
            <a:endParaRPr lang="ru-RU" altLang="ru-RU"/>
          </a:p>
        </p:txBody>
      </p:sp>
      <p:sp>
        <p:nvSpPr>
          <p:cNvPr id="5" name="Нижний колонтитул 4">
            <a:extLst>
              <a:ext uri="{FF2B5EF4-FFF2-40B4-BE49-F238E27FC236}">
                <a16:creationId xmlns:a16="http://schemas.microsoft.com/office/drawing/2014/main" id="{4BF618EA-3431-BAC1-B912-5D4B918B0C06}"/>
              </a:ext>
            </a:extLst>
          </p:cNvPr>
          <p:cNvSpPr>
            <a:spLocks noGrp="1"/>
          </p:cNvSpPr>
          <p:nvPr>
            <p:ph type="ftr" sz="quarter" idx="11"/>
          </p:nvPr>
        </p:nvSpPr>
        <p:spPr/>
        <p:txBody>
          <a:bodyPr/>
          <a:lstStyle/>
          <a:p>
            <a:pPr>
              <a:defRPr/>
            </a:pPr>
            <a:endParaRPr lang="ru-RU" altLang="ru-RU"/>
          </a:p>
        </p:txBody>
      </p:sp>
      <p:sp>
        <p:nvSpPr>
          <p:cNvPr id="6" name="Номер слайда 5">
            <a:extLst>
              <a:ext uri="{FF2B5EF4-FFF2-40B4-BE49-F238E27FC236}">
                <a16:creationId xmlns:a16="http://schemas.microsoft.com/office/drawing/2014/main" id="{C3F52E1A-4190-4968-2C11-3E8C45B75368}"/>
              </a:ext>
            </a:extLst>
          </p:cNvPr>
          <p:cNvSpPr>
            <a:spLocks noGrp="1"/>
          </p:cNvSpPr>
          <p:nvPr>
            <p:ph type="sldNum" sz="quarter" idx="12"/>
          </p:nvPr>
        </p:nvSpPr>
        <p:spPr/>
        <p:txBody>
          <a:bodyPr/>
          <a:lstStyle/>
          <a:p>
            <a:fld id="{0F2A185E-A6B2-4D22-951F-A263A07202F4}" type="slidenum">
              <a:rPr lang="ru-RU" altLang="ru-RU" smtClean="0"/>
              <a:pPr/>
              <a:t>‹#›</a:t>
            </a:fld>
            <a:endParaRPr lang="ru-RU" altLang="ru-RU"/>
          </a:p>
        </p:txBody>
      </p:sp>
    </p:spTree>
    <p:extLst>
      <p:ext uri="{BB962C8B-B14F-4D97-AF65-F5344CB8AC3E}">
        <p14:creationId xmlns:p14="http://schemas.microsoft.com/office/powerpoint/2010/main" val="270280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E4B897-BAE9-1CEF-F7CF-666203CAD6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A2A9C8-7A5D-BA0A-1C97-5B3812308FC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E141AC-1D2B-0B00-1227-7D284CA77FAF}"/>
              </a:ext>
            </a:extLst>
          </p:cNvPr>
          <p:cNvSpPr>
            <a:spLocks noGrp="1"/>
          </p:cNvSpPr>
          <p:nvPr>
            <p:ph type="dt" sz="half" idx="10"/>
          </p:nvPr>
        </p:nvSpPr>
        <p:spPr/>
        <p:txBody>
          <a:bodyPr/>
          <a:lstStyle/>
          <a:p>
            <a:pPr>
              <a:defRPr/>
            </a:pPr>
            <a:endParaRPr lang="ru-RU" altLang="ru-RU"/>
          </a:p>
        </p:txBody>
      </p:sp>
      <p:sp>
        <p:nvSpPr>
          <p:cNvPr id="5" name="Нижний колонтитул 4">
            <a:extLst>
              <a:ext uri="{FF2B5EF4-FFF2-40B4-BE49-F238E27FC236}">
                <a16:creationId xmlns:a16="http://schemas.microsoft.com/office/drawing/2014/main" id="{313050F4-3006-34C8-DC16-280717095643}"/>
              </a:ext>
            </a:extLst>
          </p:cNvPr>
          <p:cNvSpPr>
            <a:spLocks noGrp="1"/>
          </p:cNvSpPr>
          <p:nvPr>
            <p:ph type="ftr" sz="quarter" idx="11"/>
          </p:nvPr>
        </p:nvSpPr>
        <p:spPr/>
        <p:txBody>
          <a:bodyPr/>
          <a:lstStyle/>
          <a:p>
            <a:pPr>
              <a:defRPr/>
            </a:pPr>
            <a:endParaRPr lang="ru-RU" altLang="ru-RU"/>
          </a:p>
        </p:txBody>
      </p:sp>
      <p:sp>
        <p:nvSpPr>
          <p:cNvPr id="6" name="Номер слайда 5">
            <a:extLst>
              <a:ext uri="{FF2B5EF4-FFF2-40B4-BE49-F238E27FC236}">
                <a16:creationId xmlns:a16="http://schemas.microsoft.com/office/drawing/2014/main" id="{DA8C8CF8-6DE9-5FBE-9AF0-28A0C3C4D07A}"/>
              </a:ext>
            </a:extLst>
          </p:cNvPr>
          <p:cNvSpPr>
            <a:spLocks noGrp="1"/>
          </p:cNvSpPr>
          <p:nvPr>
            <p:ph type="sldNum" sz="quarter" idx="12"/>
          </p:nvPr>
        </p:nvSpPr>
        <p:spPr/>
        <p:txBody>
          <a:bodyPr/>
          <a:lstStyle/>
          <a:p>
            <a:fld id="{05AA7F52-16B7-42BD-B6B7-FB8C1DA85394}" type="slidenum">
              <a:rPr lang="ru-RU" altLang="ru-RU" smtClean="0"/>
              <a:pPr/>
              <a:t>‹#›</a:t>
            </a:fld>
            <a:endParaRPr lang="ru-RU" altLang="ru-RU"/>
          </a:p>
        </p:txBody>
      </p:sp>
    </p:spTree>
    <p:extLst>
      <p:ext uri="{BB962C8B-B14F-4D97-AF65-F5344CB8AC3E}">
        <p14:creationId xmlns:p14="http://schemas.microsoft.com/office/powerpoint/2010/main" val="35720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EF3650-EE26-F329-2D5A-1A184141FE13}"/>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565042A8-3F4D-60A9-3449-6E2FDA169F9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521C5EC-62E9-5A60-B8FB-7EDAE5AD8A90}"/>
              </a:ext>
            </a:extLst>
          </p:cNvPr>
          <p:cNvSpPr>
            <a:spLocks noGrp="1"/>
          </p:cNvSpPr>
          <p:nvPr>
            <p:ph type="dt" sz="half" idx="10"/>
          </p:nvPr>
        </p:nvSpPr>
        <p:spPr/>
        <p:txBody>
          <a:bodyPr/>
          <a:lstStyle/>
          <a:p>
            <a:pPr>
              <a:defRPr/>
            </a:pPr>
            <a:endParaRPr lang="ru-RU" altLang="ru-RU"/>
          </a:p>
        </p:txBody>
      </p:sp>
      <p:sp>
        <p:nvSpPr>
          <p:cNvPr id="5" name="Нижний колонтитул 4">
            <a:extLst>
              <a:ext uri="{FF2B5EF4-FFF2-40B4-BE49-F238E27FC236}">
                <a16:creationId xmlns:a16="http://schemas.microsoft.com/office/drawing/2014/main" id="{792EF695-D098-1D3C-9829-1D0C3ED01D83}"/>
              </a:ext>
            </a:extLst>
          </p:cNvPr>
          <p:cNvSpPr>
            <a:spLocks noGrp="1"/>
          </p:cNvSpPr>
          <p:nvPr>
            <p:ph type="ftr" sz="quarter" idx="11"/>
          </p:nvPr>
        </p:nvSpPr>
        <p:spPr/>
        <p:txBody>
          <a:bodyPr/>
          <a:lstStyle/>
          <a:p>
            <a:pPr>
              <a:defRPr/>
            </a:pPr>
            <a:endParaRPr lang="ru-RU" altLang="ru-RU"/>
          </a:p>
        </p:txBody>
      </p:sp>
      <p:sp>
        <p:nvSpPr>
          <p:cNvPr id="6" name="Номер слайда 5">
            <a:extLst>
              <a:ext uri="{FF2B5EF4-FFF2-40B4-BE49-F238E27FC236}">
                <a16:creationId xmlns:a16="http://schemas.microsoft.com/office/drawing/2014/main" id="{EE072DA5-1631-FB6A-4456-F9FDA12AEEB5}"/>
              </a:ext>
            </a:extLst>
          </p:cNvPr>
          <p:cNvSpPr>
            <a:spLocks noGrp="1"/>
          </p:cNvSpPr>
          <p:nvPr>
            <p:ph type="sldNum" sz="quarter" idx="12"/>
          </p:nvPr>
        </p:nvSpPr>
        <p:spPr/>
        <p:txBody>
          <a:bodyPr/>
          <a:lstStyle/>
          <a:p>
            <a:fld id="{C8683093-CED2-4A50-BEE8-6A0F39A88734}" type="slidenum">
              <a:rPr lang="ru-RU" altLang="ru-RU" smtClean="0"/>
              <a:pPr/>
              <a:t>‹#›</a:t>
            </a:fld>
            <a:endParaRPr lang="ru-RU" altLang="ru-RU"/>
          </a:p>
        </p:txBody>
      </p:sp>
    </p:spTree>
    <p:extLst>
      <p:ext uri="{BB962C8B-B14F-4D97-AF65-F5344CB8AC3E}">
        <p14:creationId xmlns:p14="http://schemas.microsoft.com/office/powerpoint/2010/main" val="354329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C5E652-487C-7F72-6B9E-E240DAB65DA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F6E8303-A3AF-0E51-9DAF-EF93A7781AFB}"/>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9749E3E-D9BE-D3E3-B97F-B4CBD1FACCFB}"/>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889F1E7-161F-275B-4FA9-4707DD06C4CB}"/>
              </a:ext>
            </a:extLst>
          </p:cNvPr>
          <p:cNvSpPr>
            <a:spLocks noGrp="1"/>
          </p:cNvSpPr>
          <p:nvPr>
            <p:ph type="dt" sz="half" idx="10"/>
          </p:nvPr>
        </p:nvSpPr>
        <p:spPr/>
        <p:txBody>
          <a:bodyPr/>
          <a:lstStyle/>
          <a:p>
            <a:pPr>
              <a:defRPr/>
            </a:pPr>
            <a:endParaRPr lang="ru-RU" altLang="ru-RU"/>
          </a:p>
        </p:txBody>
      </p:sp>
      <p:sp>
        <p:nvSpPr>
          <p:cNvPr id="6" name="Нижний колонтитул 5">
            <a:extLst>
              <a:ext uri="{FF2B5EF4-FFF2-40B4-BE49-F238E27FC236}">
                <a16:creationId xmlns:a16="http://schemas.microsoft.com/office/drawing/2014/main" id="{30A3BA9B-893B-A9D9-003B-C5EC1CADD619}"/>
              </a:ext>
            </a:extLst>
          </p:cNvPr>
          <p:cNvSpPr>
            <a:spLocks noGrp="1"/>
          </p:cNvSpPr>
          <p:nvPr>
            <p:ph type="ftr" sz="quarter" idx="11"/>
          </p:nvPr>
        </p:nvSpPr>
        <p:spPr/>
        <p:txBody>
          <a:bodyPr/>
          <a:lstStyle/>
          <a:p>
            <a:pPr>
              <a:defRPr/>
            </a:pPr>
            <a:endParaRPr lang="ru-RU" altLang="ru-RU"/>
          </a:p>
        </p:txBody>
      </p:sp>
      <p:sp>
        <p:nvSpPr>
          <p:cNvPr id="7" name="Номер слайда 6">
            <a:extLst>
              <a:ext uri="{FF2B5EF4-FFF2-40B4-BE49-F238E27FC236}">
                <a16:creationId xmlns:a16="http://schemas.microsoft.com/office/drawing/2014/main" id="{CC7ACCA8-43D8-88A6-3D1A-F1282DE91930}"/>
              </a:ext>
            </a:extLst>
          </p:cNvPr>
          <p:cNvSpPr>
            <a:spLocks noGrp="1"/>
          </p:cNvSpPr>
          <p:nvPr>
            <p:ph type="sldNum" sz="quarter" idx="12"/>
          </p:nvPr>
        </p:nvSpPr>
        <p:spPr/>
        <p:txBody>
          <a:bodyPr/>
          <a:lstStyle/>
          <a:p>
            <a:fld id="{44DBD941-5BF9-4591-BB36-EAE91EAD9758}" type="slidenum">
              <a:rPr lang="ru-RU" altLang="ru-RU" smtClean="0"/>
              <a:pPr/>
              <a:t>‹#›</a:t>
            </a:fld>
            <a:endParaRPr lang="ru-RU" altLang="ru-RU"/>
          </a:p>
        </p:txBody>
      </p:sp>
    </p:spTree>
    <p:extLst>
      <p:ext uri="{BB962C8B-B14F-4D97-AF65-F5344CB8AC3E}">
        <p14:creationId xmlns:p14="http://schemas.microsoft.com/office/powerpoint/2010/main" val="85323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BF076-D990-2503-46B5-596B9439B4C0}"/>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0AA1992-C14F-086B-E0DE-5F135AB40D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B0F4E6F3-E347-D631-BC45-C4AFB3E145DD}"/>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7B31874-CAD7-94CC-CB28-58A30D0C9D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74FBA2B7-8E2D-123A-C49A-5DF7D06C08A7}"/>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3A4AAB2-5AEB-8248-C01A-7E12EAF24CDB}"/>
              </a:ext>
            </a:extLst>
          </p:cNvPr>
          <p:cNvSpPr>
            <a:spLocks noGrp="1"/>
          </p:cNvSpPr>
          <p:nvPr>
            <p:ph type="dt" sz="half" idx="10"/>
          </p:nvPr>
        </p:nvSpPr>
        <p:spPr/>
        <p:txBody>
          <a:bodyPr/>
          <a:lstStyle/>
          <a:p>
            <a:pPr>
              <a:defRPr/>
            </a:pPr>
            <a:endParaRPr lang="ru-RU" altLang="ru-RU"/>
          </a:p>
        </p:txBody>
      </p:sp>
      <p:sp>
        <p:nvSpPr>
          <p:cNvPr id="8" name="Нижний колонтитул 7">
            <a:extLst>
              <a:ext uri="{FF2B5EF4-FFF2-40B4-BE49-F238E27FC236}">
                <a16:creationId xmlns:a16="http://schemas.microsoft.com/office/drawing/2014/main" id="{572242CE-509C-937C-974F-D0FAA2F1011F}"/>
              </a:ext>
            </a:extLst>
          </p:cNvPr>
          <p:cNvSpPr>
            <a:spLocks noGrp="1"/>
          </p:cNvSpPr>
          <p:nvPr>
            <p:ph type="ftr" sz="quarter" idx="11"/>
          </p:nvPr>
        </p:nvSpPr>
        <p:spPr/>
        <p:txBody>
          <a:bodyPr/>
          <a:lstStyle/>
          <a:p>
            <a:pPr>
              <a:defRPr/>
            </a:pPr>
            <a:endParaRPr lang="ru-RU" altLang="ru-RU"/>
          </a:p>
        </p:txBody>
      </p:sp>
      <p:sp>
        <p:nvSpPr>
          <p:cNvPr id="9" name="Номер слайда 8">
            <a:extLst>
              <a:ext uri="{FF2B5EF4-FFF2-40B4-BE49-F238E27FC236}">
                <a16:creationId xmlns:a16="http://schemas.microsoft.com/office/drawing/2014/main" id="{9DEA5DDB-C308-574E-EAE7-DEA00C3026DF}"/>
              </a:ext>
            </a:extLst>
          </p:cNvPr>
          <p:cNvSpPr>
            <a:spLocks noGrp="1"/>
          </p:cNvSpPr>
          <p:nvPr>
            <p:ph type="sldNum" sz="quarter" idx="12"/>
          </p:nvPr>
        </p:nvSpPr>
        <p:spPr/>
        <p:txBody>
          <a:bodyPr/>
          <a:lstStyle/>
          <a:p>
            <a:fld id="{FD755E0C-940B-4929-89C2-C156F9F32F59}" type="slidenum">
              <a:rPr lang="ru-RU" altLang="ru-RU" smtClean="0"/>
              <a:pPr/>
              <a:t>‹#›</a:t>
            </a:fld>
            <a:endParaRPr lang="ru-RU" altLang="ru-RU"/>
          </a:p>
        </p:txBody>
      </p:sp>
    </p:spTree>
    <p:extLst>
      <p:ext uri="{BB962C8B-B14F-4D97-AF65-F5344CB8AC3E}">
        <p14:creationId xmlns:p14="http://schemas.microsoft.com/office/powerpoint/2010/main" val="316714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64476-B7D6-970B-083D-3D5884FD166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0DC03AF-BDBA-A7C4-3EDB-D7D2BF39D8EE}"/>
              </a:ext>
            </a:extLst>
          </p:cNvPr>
          <p:cNvSpPr>
            <a:spLocks noGrp="1"/>
          </p:cNvSpPr>
          <p:nvPr>
            <p:ph type="dt" sz="half" idx="10"/>
          </p:nvPr>
        </p:nvSpPr>
        <p:spPr/>
        <p:txBody>
          <a:bodyPr/>
          <a:lstStyle/>
          <a:p>
            <a:pPr>
              <a:defRPr/>
            </a:pPr>
            <a:endParaRPr lang="ru-RU" altLang="ru-RU"/>
          </a:p>
        </p:txBody>
      </p:sp>
      <p:sp>
        <p:nvSpPr>
          <p:cNvPr id="4" name="Нижний колонтитул 3">
            <a:extLst>
              <a:ext uri="{FF2B5EF4-FFF2-40B4-BE49-F238E27FC236}">
                <a16:creationId xmlns:a16="http://schemas.microsoft.com/office/drawing/2014/main" id="{811E2C3B-EDE9-6DE8-B19A-05E46DA72F91}"/>
              </a:ext>
            </a:extLst>
          </p:cNvPr>
          <p:cNvSpPr>
            <a:spLocks noGrp="1"/>
          </p:cNvSpPr>
          <p:nvPr>
            <p:ph type="ftr" sz="quarter" idx="11"/>
          </p:nvPr>
        </p:nvSpPr>
        <p:spPr/>
        <p:txBody>
          <a:bodyPr/>
          <a:lstStyle/>
          <a:p>
            <a:pPr>
              <a:defRPr/>
            </a:pPr>
            <a:endParaRPr lang="ru-RU" altLang="ru-RU"/>
          </a:p>
        </p:txBody>
      </p:sp>
      <p:sp>
        <p:nvSpPr>
          <p:cNvPr id="5" name="Номер слайда 4">
            <a:extLst>
              <a:ext uri="{FF2B5EF4-FFF2-40B4-BE49-F238E27FC236}">
                <a16:creationId xmlns:a16="http://schemas.microsoft.com/office/drawing/2014/main" id="{1BD6B7E1-CD15-6E2F-F537-EBC680752CE3}"/>
              </a:ext>
            </a:extLst>
          </p:cNvPr>
          <p:cNvSpPr>
            <a:spLocks noGrp="1"/>
          </p:cNvSpPr>
          <p:nvPr>
            <p:ph type="sldNum" sz="quarter" idx="12"/>
          </p:nvPr>
        </p:nvSpPr>
        <p:spPr/>
        <p:txBody>
          <a:bodyPr/>
          <a:lstStyle/>
          <a:p>
            <a:fld id="{60180292-E30F-4EEF-999B-CE0351EE655B}" type="slidenum">
              <a:rPr lang="ru-RU" altLang="ru-RU" smtClean="0"/>
              <a:pPr/>
              <a:t>‹#›</a:t>
            </a:fld>
            <a:endParaRPr lang="ru-RU" altLang="ru-RU"/>
          </a:p>
        </p:txBody>
      </p:sp>
    </p:spTree>
    <p:extLst>
      <p:ext uri="{BB962C8B-B14F-4D97-AF65-F5344CB8AC3E}">
        <p14:creationId xmlns:p14="http://schemas.microsoft.com/office/powerpoint/2010/main" val="209197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CC2552B-2769-471D-3F66-541C66670C8F}"/>
              </a:ext>
            </a:extLst>
          </p:cNvPr>
          <p:cNvSpPr>
            <a:spLocks noGrp="1"/>
          </p:cNvSpPr>
          <p:nvPr>
            <p:ph type="dt" sz="half" idx="10"/>
          </p:nvPr>
        </p:nvSpPr>
        <p:spPr/>
        <p:txBody>
          <a:bodyPr/>
          <a:lstStyle/>
          <a:p>
            <a:pPr>
              <a:defRPr/>
            </a:pPr>
            <a:endParaRPr lang="ru-RU" altLang="ru-RU"/>
          </a:p>
        </p:txBody>
      </p:sp>
      <p:sp>
        <p:nvSpPr>
          <p:cNvPr id="3" name="Нижний колонтитул 2">
            <a:extLst>
              <a:ext uri="{FF2B5EF4-FFF2-40B4-BE49-F238E27FC236}">
                <a16:creationId xmlns:a16="http://schemas.microsoft.com/office/drawing/2014/main" id="{2C5F36F2-7921-424B-4BAF-7C78939BFFD3}"/>
              </a:ext>
            </a:extLst>
          </p:cNvPr>
          <p:cNvSpPr>
            <a:spLocks noGrp="1"/>
          </p:cNvSpPr>
          <p:nvPr>
            <p:ph type="ftr" sz="quarter" idx="11"/>
          </p:nvPr>
        </p:nvSpPr>
        <p:spPr/>
        <p:txBody>
          <a:bodyPr/>
          <a:lstStyle/>
          <a:p>
            <a:pPr>
              <a:defRPr/>
            </a:pPr>
            <a:endParaRPr lang="ru-RU" altLang="ru-RU"/>
          </a:p>
        </p:txBody>
      </p:sp>
      <p:sp>
        <p:nvSpPr>
          <p:cNvPr id="4" name="Номер слайда 3">
            <a:extLst>
              <a:ext uri="{FF2B5EF4-FFF2-40B4-BE49-F238E27FC236}">
                <a16:creationId xmlns:a16="http://schemas.microsoft.com/office/drawing/2014/main" id="{B6EF0F0C-A5E5-2CB3-DC4A-E45B975B3E3E}"/>
              </a:ext>
            </a:extLst>
          </p:cNvPr>
          <p:cNvSpPr>
            <a:spLocks noGrp="1"/>
          </p:cNvSpPr>
          <p:nvPr>
            <p:ph type="sldNum" sz="quarter" idx="12"/>
          </p:nvPr>
        </p:nvSpPr>
        <p:spPr/>
        <p:txBody>
          <a:bodyPr/>
          <a:lstStyle/>
          <a:p>
            <a:fld id="{62D618B2-EA38-49CB-B30E-625FAFAACF54}" type="slidenum">
              <a:rPr lang="ru-RU" altLang="ru-RU" smtClean="0"/>
              <a:pPr/>
              <a:t>‹#›</a:t>
            </a:fld>
            <a:endParaRPr lang="ru-RU" altLang="ru-RU"/>
          </a:p>
        </p:txBody>
      </p:sp>
    </p:spTree>
    <p:extLst>
      <p:ext uri="{BB962C8B-B14F-4D97-AF65-F5344CB8AC3E}">
        <p14:creationId xmlns:p14="http://schemas.microsoft.com/office/powerpoint/2010/main" val="390421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34D46-2DFA-ECD3-0CB6-59753F4F0FE8}"/>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7443B07F-DA35-421F-D25E-6F5F611806D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940B042-FFE2-CD51-1E01-F96146BC96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48EBACF2-07AA-A811-870C-80DEA68C03ED}"/>
              </a:ext>
            </a:extLst>
          </p:cNvPr>
          <p:cNvSpPr>
            <a:spLocks noGrp="1"/>
          </p:cNvSpPr>
          <p:nvPr>
            <p:ph type="dt" sz="half" idx="10"/>
          </p:nvPr>
        </p:nvSpPr>
        <p:spPr/>
        <p:txBody>
          <a:bodyPr/>
          <a:lstStyle/>
          <a:p>
            <a:pPr>
              <a:defRPr/>
            </a:pPr>
            <a:endParaRPr lang="ru-RU" altLang="ru-RU"/>
          </a:p>
        </p:txBody>
      </p:sp>
      <p:sp>
        <p:nvSpPr>
          <p:cNvPr id="6" name="Нижний колонтитул 5">
            <a:extLst>
              <a:ext uri="{FF2B5EF4-FFF2-40B4-BE49-F238E27FC236}">
                <a16:creationId xmlns:a16="http://schemas.microsoft.com/office/drawing/2014/main" id="{409B56CE-DBD9-7E54-3CCB-FD0B329BAABA}"/>
              </a:ext>
            </a:extLst>
          </p:cNvPr>
          <p:cNvSpPr>
            <a:spLocks noGrp="1"/>
          </p:cNvSpPr>
          <p:nvPr>
            <p:ph type="ftr" sz="quarter" idx="11"/>
          </p:nvPr>
        </p:nvSpPr>
        <p:spPr/>
        <p:txBody>
          <a:bodyPr/>
          <a:lstStyle/>
          <a:p>
            <a:pPr>
              <a:defRPr/>
            </a:pPr>
            <a:endParaRPr lang="ru-RU" altLang="ru-RU"/>
          </a:p>
        </p:txBody>
      </p:sp>
      <p:sp>
        <p:nvSpPr>
          <p:cNvPr id="7" name="Номер слайда 6">
            <a:extLst>
              <a:ext uri="{FF2B5EF4-FFF2-40B4-BE49-F238E27FC236}">
                <a16:creationId xmlns:a16="http://schemas.microsoft.com/office/drawing/2014/main" id="{5E6209FB-F5A8-CDC7-B801-BFD7DBBAB00D}"/>
              </a:ext>
            </a:extLst>
          </p:cNvPr>
          <p:cNvSpPr>
            <a:spLocks noGrp="1"/>
          </p:cNvSpPr>
          <p:nvPr>
            <p:ph type="sldNum" sz="quarter" idx="12"/>
          </p:nvPr>
        </p:nvSpPr>
        <p:spPr/>
        <p:txBody>
          <a:bodyPr/>
          <a:lstStyle/>
          <a:p>
            <a:fld id="{8DF2F66A-AE2E-4CEE-89B0-9FB328CB1291}" type="slidenum">
              <a:rPr lang="ru-RU" altLang="ru-RU" smtClean="0"/>
              <a:pPr/>
              <a:t>‹#›</a:t>
            </a:fld>
            <a:endParaRPr lang="ru-RU" altLang="ru-RU"/>
          </a:p>
        </p:txBody>
      </p:sp>
    </p:spTree>
    <p:extLst>
      <p:ext uri="{BB962C8B-B14F-4D97-AF65-F5344CB8AC3E}">
        <p14:creationId xmlns:p14="http://schemas.microsoft.com/office/powerpoint/2010/main" val="269370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CC2EFB-ECF3-731E-CBE7-A1611ACBEC07}"/>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4FCFCCD3-9144-FF20-333F-647FC643344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E43AF096-C1C6-60A8-86E4-73FAFF354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502E8B89-0E42-2732-3399-90C709E84A20}"/>
              </a:ext>
            </a:extLst>
          </p:cNvPr>
          <p:cNvSpPr>
            <a:spLocks noGrp="1"/>
          </p:cNvSpPr>
          <p:nvPr>
            <p:ph type="dt" sz="half" idx="10"/>
          </p:nvPr>
        </p:nvSpPr>
        <p:spPr/>
        <p:txBody>
          <a:bodyPr/>
          <a:lstStyle/>
          <a:p>
            <a:pPr>
              <a:defRPr/>
            </a:pPr>
            <a:endParaRPr lang="ru-RU" altLang="ru-RU"/>
          </a:p>
        </p:txBody>
      </p:sp>
      <p:sp>
        <p:nvSpPr>
          <p:cNvPr id="6" name="Нижний колонтитул 5">
            <a:extLst>
              <a:ext uri="{FF2B5EF4-FFF2-40B4-BE49-F238E27FC236}">
                <a16:creationId xmlns:a16="http://schemas.microsoft.com/office/drawing/2014/main" id="{B845A94B-1A31-D90A-CCFA-6BF4702A0A20}"/>
              </a:ext>
            </a:extLst>
          </p:cNvPr>
          <p:cNvSpPr>
            <a:spLocks noGrp="1"/>
          </p:cNvSpPr>
          <p:nvPr>
            <p:ph type="ftr" sz="quarter" idx="11"/>
          </p:nvPr>
        </p:nvSpPr>
        <p:spPr/>
        <p:txBody>
          <a:bodyPr/>
          <a:lstStyle/>
          <a:p>
            <a:pPr>
              <a:defRPr/>
            </a:pPr>
            <a:endParaRPr lang="ru-RU" altLang="ru-RU"/>
          </a:p>
        </p:txBody>
      </p:sp>
      <p:sp>
        <p:nvSpPr>
          <p:cNvPr id="7" name="Номер слайда 6">
            <a:extLst>
              <a:ext uri="{FF2B5EF4-FFF2-40B4-BE49-F238E27FC236}">
                <a16:creationId xmlns:a16="http://schemas.microsoft.com/office/drawing/2014/main" id="{6A7B81C5-FB45-5C23-A62F-8457E343B479}"/>
              </a:ext>
            </a:extLst>
          </p:cNvPr>
          <p:cNvSpPr>
            <a:spLocks noGrp="1"/>
          </p:cNvSpPr>
          <p:nvPr>
            <p:ph type="sldNum" sz="quarter" idx="12"/>
          </p:nvPr>
        </p:nvSpPr>
        <p:spPr/>
        <p:txBody>
          <a:bodyPr/>
          <a:lstStyle/>
          <a:p>
            <a:fld id="{CE393D78-0A22-4AB4-A664-C38F83420067}" type="slidenum">
              <a:rPr lang="ru-RU" altLang="ru-RU" smtClean="0"/>
              <a:pPr/>
              <a:t>‹#›</a:t>
            </a:fld>
            <a:endParaRPr lang="ru-RU" altLang="ru-RU"/>
          </a:p>
        </p:txBody>
      </p:sp>
    </p:spTree>
    <p:extLst>
      <p:ext uri="{BB962C8B-B14F-4D97-AF65-F5344CB8AC3E}">
        <p14:creationId xmlns:p14="http://schemas.microsoft.com/office/powerpoint/2010/main" val="344730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B3F3B-7349-44C9-7CA1-6ED0FE8EC2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67631BD-CD8C-34EA-A889-B2E7FAFCEA5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A77D48-740D-75A2-F2D1-4C6BD06DC7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ltLang="ru-RU"/>
          </a:p>
        </p:txBody>
      </p:sp>
      <p:sp>
        <p:nvSpPr>
          <p:cNvPr id="5" name="Нижний колонтитул 4">
            <a:extLst>
              <a:ext uri="{FF2B5EF4-FFF2-40B4-BE49-F238E27FC236}">
                <a16:creationId xmlns:a16="http://schemas.microsoft.com/office/drawing/2014/main" id="{1DD6E0D8-2AF7-AAF0-EF35-261D01830DD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ltLang="ru-RU"/>
          </a:p>
        </p:txBody>
      </p:sp>
      <p:sp>
        <p:nvSpPr>
          <p:cNvPr id="6" name="Номер слайда 5">
            <a:extLst>
              <a:ext uri="{FF2B5EF4-FFF2-40B4-BE49-F238E27FC236}">
                <a16:creationId xmlns:a16="http://schemas.microsoft.com/office/drawing/2014/main" id="{5055B6E4-BA2C-542C-EE93-8BA77245906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8845BF-D569-4C57-AFDA-85A959BD0B6A}" type="slidenum">
              <a:rPr lang="ru-RU" altLang="ru-RU" smtClean="0"/>
              <a:pPr/>
              <a:t>‹#›</a:t>
            </a:fld>
            <a:endParaRPr lang="ru-RU" altLang="ru-RU"/>
          </a:p>
        </p:txBody>
      </p:sp>
    </p:spTree>
    <p:extLst>
      <p:ext uri="{BB962C8B-B14F-4D97-AF65-F5344CB8AC3E}">
        <p14:creationId xmlns:p14="http://schemas.microsoft.com/office/powerpoint/2010/main" val="308027332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4CD37A-8BA8-02B8-159B-FE0342567F72}"/>
              </a:ext>
            </a:extLst>
          </p:cNvPr>
          <p:cNvSpPr>
            <a:spLocks noGrp="1"/>
          </p:cNvSpPr>
          <p:nvPr>
            <p:ph type="title"/>
          </p:nvPr>
        </p:nvSpPr>
        <p:spPr>
          <a:xfrm>
            <a:off x="2414588" y="1214438"/>
            <a:ext cx="6707187" cy="857250"/>
          </a:xfrm>
        </p:spPr>
        <p:txBody>
          <a:bodyPr rtlCol="0">
            <a:normAutofit fontScale="90000"/>
          </a:bodyPr>
          <a:lstStyle/>
          <a:p>
            <a:pPr fontAlgn="auto">
              <a:spcAft>
                <a:spcPts val="0"/>
              </a:spcAft>
              <a:defRPr/>
            </a:pPr>
            <a:r>
              <a:rPr lang="en" sz="3200" b="1" dirty="0"/>
              <a:t>AL-FARABI KAZAKH NATIONAL UNIVERSITY</a:t>
            </a:r>
            <a:endParaRPr lang="ru-RU" sz="3200" b="1" dirty="0"/>
          </a:p>
        </p:txBody>
      </p:sp>
      <p:sp>
        <p:nvSpPr>
          <p:cNvPr id="2051" name="TextBox 3">
            <a:extLst>
              <a:ext uri="{FF2B5EF4-FFF2-40B4-BE49-F238E27FC236}">
                <a16:creationId xmlns:a16="http://schemas.microsoft.com/office/drawing/2014/main" id="{33338A36-EA69-5CC7-56A3-2E7AED02ABDA}"/>
              </a:ext>
            </a:extLst>
          </p:cNvPr>
          <p:cNvSpPr txBox="1">
            <a:spLocks noChangeArrowheads="1"/>
          </p:cNvSpPr>
          <p:nvPr/>
        </p:nvSpPr>
        <p:spPr bwMode="auto">
          <a:xfrm>
            <a:off x="2195513" y="2192338"/>
            <a:ext cx="648017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 altLang="ru-RU" sz="2800" b="1">
                <a:latin typeface="Arial" panose="020B0604020202020204" pitchFamily="34" charset="0"/>
              </a:rPr>
              <a:t>Department of political science and political technologies </a:t>
            </a:r>
          </a:p>
        </p:txBody>
      </p:sp>
      <p:sp>
        <p:nvSpPr>
          <p:cNvPr id="2052" name="TextBox 4">
            <a:extLst>
              <a:ext uri="{FF2B5EF4-FFF2-40B4-BE49-F238E27FC236}">
                <a16:creationId xmlns:a16="http://schemas.microsoft.com/office/drawing/2014/main" id="{3035F1FF-39D5-61F7-F3F2-8129AB41725F}"/>
              </a:ext>
            </a:extLst>
          </p:cNvPr>
          <p:cNvSpPr txBox="1">
            <a:spLocks noChangeArrowheads="1"/>
          </p:cNvSpPr>
          <p:nvPr/>
        </p:nvSpPr>
        <p:spPr bwMode="auto">
          <a:xfrm>
            <a:off x="2195513" y="3311525"/>
            <a:ext cx="66246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 altLang="ru-RU" sz="4400" b="1">
                <a:latin typeface="Arial" panose="020B0604020202020204" pitchFamily="34" charset="0"/>
                <a:cs typeface="Arial" panose="020B0604020202020204" pitchFamily="34" charset="0"/>
              </a:rPr>
              <a:t>Political conflict studies</a:t>
            </a:r>
            <a:endParaRPr lang="ru-RU" altLang="ru-RU" sz="1600" b="1">
              <a:latin typeface="Arial" panose="020B0604020202020204" pitchFamily="34" charset="0"/>
              <a:cs typeface="Arial" panose="020B0604020202020204" pitchFamily="34" charset="0"/>
            </a:endParaRPr>
          </a:p>
        </p:txBody>
      </p:sp>
      <p:sp>
        <p:nvSpPr>
          <p:cNvPr id="2053" name="TextBox 5">
            <a:extLst>
              <a:ext uri="{FF2B5EF4-FFF2-40B4-BE49-F238E27FC236}">
                <a16:creationId xmlns:a16="http://schemas.microsoft.com/office/drawing/2014/main" id="{E1324010-BC33-2B83-7B50-45BFB85E5775}"/>
              </a:ext>
            </a:extLst>
          </p:cNvPr>
          <p:cNvSpPr txBox="1">
            <a:spLocks noChangeArrowheads="1"/>
          </p:cNvSpPr>
          <p:nvPr/>
        </p:nvSpPr>
        <p:spPr bwMode="auto">
          <a:xfrm>
            <a:off x="2339975" y="4306888"/>
            <a:ext cx="3240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 altLang="ru-RU" sz="2400" b="1">
                <a:latin typeface="Arial" panose="020B0604020202020204" pitchFamily="34" charset="0"/>
              </a:rPr>
              <a:t>Abzhapparova AA</a:t>
            </a:r>
          </a:p>
          <a:p>
            <a:pPr eaLnBrk="1" hangingPunct="1"/>
            <a:r>
              <a:rPr lang="en" altLang="ru-RU" sz="2400" b="1">
                <a:latin typeface="Arial" panose="020B0604020202020204" pitchFamily="34" charset="0"/>
              </a:rPr>
              <a:t>Senior lecturer</a:t>
            </a:r>
            <a:endParaRPr lang="ru-RU" altLang="ru-RU" sz="2400" b="1">
              <a:latin typeface="Arial" panose="020B0604020202020204" pitchFamily="34" charset="0"/>
            </a:endParaRPr>
          </a:p>
        </p:txBody>
      </p:sp>
      <p:pic>
        <p:nvPicPr>
          <p:cNvPr id="2054" name="Рисунок 6">
            <a:extLst>
              <a:ext uri="{FF2B5EF4-FFF2-40B4-BE49-F238E27FC236}">
                <a16:creationId xmlns:a16="http://schemas.microsoft.com/office/drawing/2014/main" id="{0C3A0884-CF9E-4F41-0B9B-9B819800F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12969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D40F84E1-94AD-19C4-78F7-649AF47376D3}"/>
              </a:ext>
            </a:extLst>
          </p:cNvPr>
          <p:cNvSpPr>
            <a:spLocks noGrp="1" noChangeArrowheads="1"/>
          </p:cNvSpPr>
          <p:nvPr>
            <p:ph type="title"/>
          </p:nvPr>
        </p:nvSpPr>
        <p:spPr>
          <a:xfrm>
            <a:off x="457200" y="274638"/>
            <a:ext cx="8229600" cy="706437"/>
          </a:xfrm>
          <a:solidFill>
            <a:srgbClr val="CDDEC0"/>
          </a:solidFill>
        </p:spPr>
        <p:txBody>
          <a:bodyPr/>
          <a:lstStyle/>
          <a:p>
            <a:pPr eaLnBrk="1" hangingPunct="1"/>
            <a:r>
              <a:rPr lang="en" altLang="ru-RU" sz="3600" b="1">
                <a:latin typeface="Times New Roman" panose="02020603050405020304" pitchFamily="18" charset="0"/>
              </a:rPr>
              <a:t>Diplomacy in Ancient France</a:t>
            </a:r>
          </a:p>
        </p:txBody>
      </p:sp>
      <p:graphicFrame>
        <p:nvGraphicFramePr>
          <p:cNvPr id="86025" name="Group 9">
            <a:extLst>
              <a:ext uri="{FF2B5EF4-FFF2-40B4-BE49-F238E27FC236}">
                <a16:creationId xmlns:a16="http://schemas.microsoft.com/office/drawing/2014/main" id="{80FF5B98-75DA-F201-EDC5-395896DA720E}"/>
              </a:ext>
            </a:extLst>
          </p:cNvPr>
          <p:cNvGraphicFramePr>
            <a:graphicFrameLocks noGrp="1"/>
          </p:cNvGraphicFramePr>
          <p:nvPr>
            <p:ph idx="1"/>
          </p:nvPr>
        </p:nvGraphicFramePr>
        <p:xfrm>
          <a:off x="457200" y="1196975"/>
          <a:ext cx="8229600" cy="4929188"/>
        </p:xfrm>
        <a:graphic>
          <a:graphicData uri="http://schemas.openxmlformats.org/drawingml/2006/table">
            <a:tbl>
              <a:tblPr/>
              <a:tblGrid>
                <a:gridCol w="8229600">
                  <a:extLst>
                    <a:ext uri="{9D8B030D-6E8A-4147-A177-3AD203B41FA5}">
                      <a16:colId xmlns:a16="http://schemas.microsoft.com/office/drawing/2014/main" val="20000"/>
                    </a:ext>
                  </a:extLst>
                </a:gridCol>
              </a:tblGrid>
              <a:tr h="49291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1800" b="0" i="1" u="none" strike="noStrike" cap="none" normalizeH="0" baseline="0">
                          <a:ln>
                            <a:noFill/>
                          </a:ln>
                          <a:solidFill>
                            <a:schemeClr val="tx1"/>
                          </a:solidFill>
                          <a:effectLst/>
                          <a:latin typeface="Times New Roman" pitchFamily="18" charset="0"/>
                        </a:rPr>
                        <a:t> </a:t>
                      </a:r>
                      <a:endParaRPr kumimoji="0" lang="ru-RU" altLang="ru-RU" sz="32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None/>
                        <a:tabLst/>
                      </a:pPr>
                      <a:r>
                        <a:rPr kumimoji="0" lang="en" altLang="ru-RU" sz="4000" b="0" i="0" u="none" strike="noStrike" cap="none" normalizeH="0" baseline="0">
                          <a:ln>
                            <a:noFill/>
                          </a:ln>
                          <a:solidFill>
                            <a:schemeClr val="tx1"/>
                          </a:solidFill>
                          <a:effectLst/>
                          <a:latin typeface="Times New Roman" pitchFamily="18" charset="0"/>
                        </a:rPr>
                        <a:t>starting with F. Callier,</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 altLang="ru-RU" sz="4000" b="0" i="0" u="none" strike="noStrike" cap="none" normalizeH="0" baseline="0">
                          <a:ln>
                            <a:noFill/>
                          </a:ln>
                          <a:solidFill>
                            <a:schemeClr val="tx1"/>
                          </a:solidFill>
                          <a:effectLst/>
                          <a:latin typeface="Times New Roman" pitchFamily="18" charset="0"/>
                        </a:rPr>
                        <a:t>gradually began to accept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 altLang="ru-RU" sz="4000" b="0" i="0" u="none" strike="noStrike" cap="none" normalizeH="0" baseline="0">
                          <a:ln>
                            <a:noFill/>
                          </a:ln>
                          <a:solidFill>
                            <a:schemeClr val="tx1"/>
                          </a:solidFill>
                          <a:effectLst/>
                          <a:latin typeface="Times New Roman" pitchFamily="18" charset="0"/>
                        </a:rPr>
                        <a:t>more moral forms of conflict resolution, relying on constructive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DFBF"/>
                    </a:solidFill>
                  </a:tcPr>
                </a:tc>
                <a:extLst>
                  <a:ext uri="{0D108BD9-81ED-4DB2-BD59-A6C34878D82A}">
                    <a16:rowId xmlns:a16="http://schemas.microsoft.com/office/drawing/2014/main" val="10000"/>
                  </a:ext>
                </a:extLst>
              </a:tr>
            </a:tbl>
          </a:graphicData>
        </a:graphic>
      </p:graphicFrame>
      <p:sp>
        <p:nvSpPr>
          <p:cNvPr id="10242" name="Номер слайда 5">
            <a:extLst>
              <a:ext uri="{FF2B5EF4-FFF2-40B4-BE49-F238E27FC236}">
                <a16:creationId xmlns:a16="http://schemas.microsoft.com/office/drawing/2014/main" id="{F86D16DF-557C-E170-1AE8-FDF7F4D6016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F8C734-B226-458A-B19C-31133EB90C65}" type="slidenum">
              <a:rPr lang="ru-RU" altLang="ru-RU"/>
              <a:pPr eaLnBrk="1" hangingPunct="1"/>
              <a:t>10</a:t>
            </a:fld>
            <a:endParaRPr lang="ru-RU" alt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52EA10D-5CB7-4404-BF78-B2FDB6A557F7}"/>
              </a:ext>
            </a:extLst>
          </p:cNvPr>
          <p:cNvSpPr>
            <a:spLocks noGrp="1" noChangeArrowheads="1"/>
          </p:cNvSpPr>
          <p:nvPr>
            <p:ph type="title"/>
          </p:nvPr>
        </p:nvSpPr>
        <p:spPr>
          <a:solidFill>
            <a:srgbClr val="F0AEE8"/>
          </a:solidFill>
        </p:spPr>
        <p:txBody>
          <a:bodyPr/>
          <a:lstStyle/>
          <a:p>
            <a:pPr eaLnBrk="1" hangingPunct="1"/>
            <a:r>
              <a:rPr lang="en" altLang="ru-RU" sz="3600" b="1">
                <a:latin typeface="Times New Roman" panose="02020603050405020304" pitchFamily="18" charset="0"/>
              </a:rPr>
              <a:t>Research on Diplomacy in Russia</a:t>
            </a:r>
          </a:p>
        </p:txBody>
      </p:sp>
      <p:sp>
        <p:nvSpPr>
          <p:cNvPr id="30723" name="Rectangle 3">
            <a:extLst>
              <a:ext uri="{FF2B5EF4-FFF2-40B4-BE49-F238E27FC236}">
                <a16:creationId xmlns:a16="http://schemas.microsoft.com/office/drawing/2014/main" id="{1283C20A-C4E4-4867-27B0-B6CB21A18C51}"/>
              </a:ext>
            </a:extLst>
          </p:cNvPr>
          <p:cNvSpPr>
            <a:spLocks noGrp="1" noChangeArrowheads="1"/>
          </p:cNvSpPr>
          <p:nvPr>
            <p:ph idx="1"/>
          </p:nvPr>
        </p:nvSpPr>
        <p:spPr>
          <a:xfrm>
            <a:off x="395288" y="1700213"/>
            <a:ext cx="8226425" cy="647700"/>
          </a:xfrm>
          <a:solidFill>
            <a:srgbClr val="DEDFBF"/>
          </a:solidFill>
        </p:spPr>
        <p:txBody>
          <a:bodyPr/>
          <a:lstStyle/>
          <a:p>
            <a:pPr eaLnBrk="1" hangingPunct="1">
              <a:buFontTx/>
              <a:buNone/>
            </a:pPr>
            <a:r>
              <a:rPr lang="en" altLang="ru-RU" sz="2800" u="sng"/>
              <a:t>Main periods </a:t>
            </a:r>
            <a:r>
              <a:rPr lang="en" altLang="ru-RU"/>
              <a:t>:</a:t>
            </a:r>
          </a:p>
        </p:txBody>
      </p:sp>
      <p:sp>
        <p:nvSpPr>
          <p:cNvPr id="11266" name="Номер слайда 5">
            <a:extLst>
              <a:ext uri="{FF2B5EF4-FFF2-40B4-BE49-F238E27FC236}">
                <a16:creationId xmlns:a16="http://schemas.microsoft.com/office/drawing/2014/main" id="{17224A1E-C845-5E33-8C4E-8BE6C1F3F69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08FE9E-5418-4E8A-AEC4-BED5AE4F7533}" type="slidenum">
              <a:rPr lang="ru-RU" altLang="ru-RU"/>
              <a:pPr eaLnBrk="1" hangingPunct="1"/>
              <a:t>11</a:t>
            </a:fld>
            <a:endParaRPr lang="ru-RU" altLang="ru-RU"/>
          </a:p>
        </p:txBody>
      </p:sp>
      <p:sp>
        <p:nvSpPr>
          <p:cNvPr id="30724" name="Rectangle 4">
            <a:extLst>
              <a:ext uri="{FF2B5EF4-FFF2-40B4-BE49-F238E27FC236}">
                <a16:creationId xmlns:a16="http://schemas.microsoft.com/office/drawing/2014/main" id="{652A8810-A5EA-2B6C-19B7-CB98FDB2166E}"/>
              </a:ext>
            </a:extLst>
          </p:cNvPr>
          <p:cNvSpPr>
            <a:spLocks noChangeArrowheads="1"/>
          </p:cNvSpPr>
          <p:nvPr/>
        </p:nvSpPr>
        <p:spPr bwMode="auto">
          <a:xfrm>
            <a:off x="395288" y="2349500"/>
            <a:ext cx="8226425" cy="4032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rabicPeriod"/>
            </a:pPr>
            <a:r>
              <a:rPr lang="en" altLang="ru-RU" sz="2400">
                <a:latin typeface="Times New Roman" panose="02020603050405020304" pitchFamily="18" charset="0"/>
              </a:rPr>
              <a:t>The manifestation of interest in the problems of the negotiation process and the appearance of the first works on this topic in Russian (1940s–1960s ) ;</a:t>
            </a:r>
          </a:p>
          <a:p>
            <a:pPr eaLnBrk="1" hangingPunct="1">
              <a:buFontTx/>
              <a:buAutoNum type="arabicPeriod"/>
            </a:pPr>
            <a:r>
              <a:rPr lang="en" altLang="ru-RU" sz="2400">
                <a:latin typeface="Times New Roman" panose="02020603050405020304" pitchFamily="18" charset="0"/>
              </a:rPr>
              <a:t>The beginning of the development of domestic research on negotiations (1970s–1980s ) ;</a:t>
            </a:r>
          </a:p>
          <a:p>
            <a:pPr eaLnBrk="1" hangingPunct="1">
              <a:buFontTx/>
              <a:buAutoNum type="arabicPeriod"/>
            </a:pPr>
            <a:r>
              <a:rPr lang="en" altLang="ru-RU" sz="2400">
                <a:latin typeface="Times New Roman" panose="02020603050405020304" pitchFamily="18" charset="0"/>
              </a:rPr>
              <a:t>The heyday of research on negotiations (late 1980s – second half of the 1990s ) ;</a:t>
            </a:r>
          </a:p>
          <a:p>
            <a:pPr eaLnBrk="1" hangingPunct="1">
              <a:buFontTx/>
              <a:buAutoNum type="arabicPeriod"/>
            </a:pPr>
            <a:r>
              <a:rPr lang="en" altLang="ru-RU" sz="2400">
                <a:latin typeface="Times New Roman" panose="02020603050405020304" pitchFamily="18" charset="0"/>
              </a:rPr>
              <a:t>Decline in interest in the problems of negotiation (second half of the 90s – end of the 20th century).</a:t>
            </a:r>
          </a:p>
          <a:p>
            <a:pPr eaLnBrk="1" hangingPunct="1">
              <a:buFontTx/>
              <a:buAutoNum type="arabicPeriod"/>
            </a:pPr>
            <a:r>
              <a:rPr lang="en" altLang="ru-RU" sz="2400">
                <a:latin typeface="Times New Roman" panose="02020603050405020304" pitchFamily="18" charset="0"/>
              </a:rPr>
              <a:t>Gradual revival</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0723">
                                            <p:bg/>
                                          </p:spTgt>
                                        </p:tgtEl>
                                        <p:attrNameLst>
                                          <p:attrName>style.visibility</p:attrName>
                                        </p:attrNameLst>
                                      </p:cBhvr>
                                      <p:to>
                                        <p:strVal val="visible"/>
                                      </p:to>
                                    </p:set>
                                    <p:animEffect transition="in" filter="box(in)">
                                      <p:cBhvr>
                                        <p:cTn id="13" dur="500"/>
                                        <p:tgtEl>
                                          <p:spTgt spid="30723">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0723">
                                            <p:txEl>
                                              <p:pRg st="0" end="0"/>
                                            </p:txEl>
                                          </p:spTgt>
                                        </p:tgtEl>
                                        <p:attrNameLst>
                                          <p:attrName>style.visibility</p:attrName>
                                        </p:attrNameLst>
                                      </p:cBhvr>
                                      <p:to>
                                        <p:strVal val="visible"/>
                                      </p:to>
                                    </p:set>
                                    <p:animEffect transition="in" filter="box(in)">
                                      <p:cBhvr>
                                        <p:cTn id="18" dur="500"/>
                                        <p:tgtEl>
                                          <p:spTgt spid="3072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0724"/>
                                        </p:tgtEl>
                                        <p:attrNameLst>
                                          <p:attrName>style.visibility</p:attrName>
                                        </p:attrNameLst>
                                      </p:cBhvr>
                                      <p:to>
                                        <p:strVal val="visible"/>
                                      </p:to>
                                    </p:set>
                                    <p:animEffect transition="in" filter="diamond(in)">
                                      <p:cBhvr>
                                        <p:cTn id="23"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animBg="1"/>
      <p:bldP spid="307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BC48898C-E431-C641-2BCB-FE366BD7A103}"/>
              </a:ext>
            </a:extLst>
          </p:cNvPr>
          <p:cNvSpPr>
            <a:spLocks noGrp="1" noChangeArrowheads="1"/>
          </p:cNvSpPr>
          <p:nvPr>
            <p:ph type="title"/>
          </p:nvPr>
        </p:nvSpPr>
        <p:spPr>
          <a:xfrm>
            <a:off x="395288" y="476250"/>
            <a:ext cx="8154987" cy="1296988"/>
          </a:xfrm>
          <a:solidFill>
            <a:srgbClr val="00FF00"/>
          </a:solidFill>
        </p:spPr>
        <p:txBody>
          <a:bodyPr/>
          <a:lstStyle/>
          <a:p>
            <a:pPr eaLnBrk="1" hangingPunct="1"/>
            <a:r>
              <a:rPr lang="en" altLang="ru-RU" b="1">
                <a:latin typeface="Times New Roman" panose="02020603050405020304" pitchFamily="18" charset="0"/>
              </a:rPr>
              <a:t>The first domestic work on the problem of negotiations</a:t>
            </a:r>
          </a:p>
        </p:txBody>
      </p:sp>
      <p:sp>
        <p:nvSpPr>
          <p:cNvPr id="12292" name="Rectangle 3">
            <a:extLst>
              <a:ext uri="{FF2B5EF4-FFF2-40B4-BE49-F238E27FC236}">
                <a16:creationId xmlns:a16="http://schemas.microsoft.com/office/drawing/2014/main" id="{65E828A6-1415-A917-500B-110DE42415E2}"/>
              </a:ext>
            </a:extLst>
          </p:cNvPr>
          <p:cNvSpPr>
            <a:spLocks noGrp="1" noChangeArrowheads="1"/>
          </p:cNvSpPr>
          <p:nvPr>
            <p:ph idx="1"/>
          </p:nvPr>
        </p:nvSpPr>
        <p:spPr>
          <a:xfrm>
            <a:off x="250825" y="2133600"/>
            <a:ext cx="4751388" cy="3527425"/>
          </a:xfrm>
          <a:noFill/>
          <a:extLst>
            <a:ext uri="{91240B29-F687-4F45-9708-019B960494DF}">
              <a14:hiddenLine xmlns:a14="http://schemas.microsoft.com/office/drawing/2010/main" w="9525">
                <a:solidFill>
                  <a:srgbClr val="C0C0C0"/>
                </a:solidFill>
                <a:miter lim="800000"/>
                <a:headEnd/>
                <a:tailEnd/>
              </a14:hiddenLine>
            </a:ext>
          </a:extLst>
        </p:spPr>
        <p:txBody>
          <a:bodyPr/>
          <a:lstStyle/>
          <a:p>
            <a:pPr eaLnBrk="1" hangingPunct="1">
              <a:lnSpc>
                <a:spcPct val="80000"/>
              </a:lnSpc>
              <a:buFontTx/>
              <a:buNone/>
            </a:pPr>
            <a:r>
              <a:rPr lang="en" altLang="ru-RU" sz="1800">
                <a:latin typeface="Times New Roman" panose="02020603050405020304" pitchFamily="18" charset="0"/>
              </a:rPr>
              <a:t>    </a:t>
            </a:r>
            <a:r>
              <a:rPr lang="en" altLang="ru-RU" sz="2400" b="1">
                <a:latin typeface="Times New Roman" panose="02020603050405020304" pitchFamily="18" charset="0"/>
              </a:rPr>
              <a:t>The first original work by domestic scholars on the problem of negotiations was a historical essay on the participation of the leader of the Communist Party of China Mao Zedong in peace negotiations with the Kuomintang, “Chongqing Negotiations,” published in 1945.</a:t>
            </a:r>
          </a:p>
        </p:txBody>
      </p:sp>
      <p:sp>
        <p:nvSpPr>
          <p:cNvPr id="12290" name="Номер слайда 5">
            <a:extLst>
              <a:ext uri="{FF2B5EF4-FFF2-40B4-BE49-F238E27FC236}">
                <a16:creationId xmlns:a16="http://schemas.microsoft.com/office/drawing/2014/main" id="{681412B4-A8D1-0F5B-5A96-21D63E5DFB2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657CA9-06CC-4612-B7B0-999F3F119211}" type="slidenum">
              <a:rPr lang="ru-RU" altLang="ru-RU"/>
              <a:pPr eaLnBrk="1" hangingPunct="1"/>
              <a:t>12</a:t>
            </a:fld>
            <a:endParaRPr lang="ru-RU" altLang="ru-RU"/>
          </a:p>
        </p:txBody>
      </p:sp>
      <p:sp>
        <p:nvSpPr>
          <p:cNvPr id="12293" name="Document">
            <a:extLst>
              <a:ext uri="{FF2B5EF4-FFF2-40B4-BE49-F238E27FC236}">
                <a16:creationId xmlns:a16="http://schemas.microsoft.com/office/drawing/2014/main" id="{8027B805-2A13-7BA8-5DD4-16C23C530BED}"/>
              </a:ext>
            </a:extLst>
          </p:cNvPr>
          <p:cNvSpPr>
            <a:spLocks noEditPoints="1" noChangeArrowheads="1"/>
          </p:cNvSpPr>
          <p:nvPr/>
        </p:nvSpPr>
        <p:spPr bwMode="auto">
          <a:xfrm rot="-2392961">
            <a:off x="6227763" y="3141663"/>
            <a:ext cx="1352550" cy="1809750"/>
          </a:xfrm>
          <a:custGeom>
            <a:avLst/>
            <a:gdLst>
              <a:gd name="T0" fmla="*/ 673582 w 21600"/>
              <a:gd name="T1" fmla="*/ 1812431 h 21600"/>
              <a:gd name="T2" fmla="*/ 5323 w 21600"/>
              <a:gd name="T3" fmla="*/ 908980 h 21600"/>
              <a:gd name="T4" fmla="*/ 673582 w 21600"/>
              <a:gd name="T5" fmla="*/ 6787 h 21600"/>
              <a:gd name="T6" fmla="*/ 1359188 w 21600"/>
              <a:gd name="T7" fmla="*/ 892475 h 21600"/>
              <a:gd name="T8" fmla="*/ 673582 w 21600"/>
              <a:gd name="T9" fmla="*/ 1812431 h 21600"/>
              <a:gd name="T10" fmla="*/ 0 w 21600"/>
              <a:gd name="T11" fmla="*/ 0 h 21600"/>
              <a:gd name="T12" fmla="*/ 1352550 w 21600"/>
              <a:gd name="T13" fmla="*/ 0 h 21600"/>
              <a:gd name="T14" fmla="*/ 1352550 w 21600"/>
              <a:gd name="T15" fmla="*/ 180975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ru-RU"/>
          </a:p>
        </p:txBody>
      </p:sp>
    </p:spTree>
  </p:cSld>
  <p:clrMapOvr>
    <a:masterClrMapping/>
  </p:clrMapOvr>
  <p:transition spd="med">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F9F45B26-D577-B5D5-1394-025A73EBD2A1}"/>
              </a:ext>
            </a:extLst>
          </p:cNvPr>
          <p:cNvSpPr>
            <a:spLocks noGrp="1" noChangeArrowheads="1"/>
          </p:cNvSpPr>
          <p:nvPr>
            <p:ph type="title"/>
          </p:nvPr>
        </p:nvSpPr>
        <p:spPr>
          <a:solidFill>
            <a:srgbClr val="00FF00"/>
          </a:solidFill>
        </p:spPr>
        <p:txBody>
          <a:bodyPr/>
          <a:lstStyle/>
          <a:p>
            <a:pPr eaLnBrk="1" hangingPunct="1">
              <a:lnSpc>
                <a:spcPct val="80000"/>
              </a:lnSpc>
            </a:pPr>
            <a:r>
              <a:rPr lang="en" altLang="ru-RU" b="1">
                <a:latin typeface="Times New Roman" panose="02020603050405020304" pitchFamily="18" charset="0"/>
              </a:rPr>
              <a:t>Modern definition of negotiation</a:t>
            </a:r>
          </a:p>
        </p:txBody>
      </p:sp>
      <p:sp>
        <p:nvSpPr>
          <p:cNvPr id="13316" name="Rectangle 3">
            <a:extLst>
              <a:ext uri="{FF2B5EF4-FFF2-40B4-BE49-F238E27FC236}">
                <a16:creationId xmlns:a16="http://schemas.microsoft.com/office/drawing/2014/main" id="{5A466A69-BB36-A993-BCB6-9DB716626A2C}"/>
              </a:ext>
            </a:extLst>
          </p:cNvPr>
          <p:cNvSpPr>
            <a:spLocks noGrp="1" noChangeArrowheads="1"/>
          </p:cNvSpPr>
          <p:nvPr>
            <p:ph idx="1"/>
          </p:nvPr>
        </p:nvSpPr>
        <p:spPr>
          <a:xfrm>
            <a:off x="539750" y="1412875"/>
            <a:ext cx="8226425" cy="4535488"/>
          </a:xfrm>
          <a:solidFill>
            <a:srgbClr val="CDDEC0"/>
          </a:solidFill>
        </p:spPr>
        <p:txBody>
          <a:bodyPr/>
          <a:lstStyle/>
          <a:p>
            <a:pPr algn="ctr" eaLnBrk="1" hangingPunct="1">
              <a:buFontTx/>
              <a:buNone/>
            </a:pPr>
            <a:r>
              <a:rPr lang="en" altLang="ru-RU">
                <a:latin typeface="Times New Roman" panose="02020603050405020304" pitchFamily="18" charset="0"/>
              </a:rPr>
              <a:t>    </a:t>
            </a:r>
          </a:p>
          <a:p>
            <a:pPr algn="ctr" eaLnBrk="1" hangingPunct="1">
              <a:lnSpc>
                <a:spcPct val="85000"/>
              </a:lnSpc>
              <a:buFontTx/>
              <a:buNone/>
            </a:pPr>
            <a:r>
              <a:rPr lang="en" altLang="ru-RU" b="1">
                <a:latin typeface="Times New Roman" panose="02020603050405020304" pitchFamily="18" charset="0"/>
              </a:rPr>
              <a:t>Form of behavior in conflict,</a:t>
            </a:r>
          </a:p>
          <a:p>
            <a:pPr algn="ctr" eaLnBrk="1" hangingPunct="1">
              <a:lnSpc>
                <a:spcPct val="85000"/>
              </a:lnSpc>
              <a:buFontTx/>
              <a:buNone/>
            </a:pPr>
            <a:r>
              <a:rPr lang="en" altLang="ru-RU" b="1">
                <a:latin typeface="Times New Roman" panose="02020603050405020304" pitchFamily="18" charset="0"/>
              </a:rPr>
              <a:t>in which its parties seek a way to reduce the divergence of interests</a:t>
            </a:r>
          </a:p>
          <a:p>
            <a:pPr eaLnBrk="1" hangingPunct="1">
              <a:lnSpc>
                <a:spcPct val="85000"/>
              </a:lnSpc>
              <a:buFontTx/>
              <a:buNone/>
            </a:pPr>
            <a:r>
              <a:rPr lang="en" altLang="ru-RU" b="1">
                <a:latin typeface="Times New Roman" panose="02020603050405020304" pitchFamily="18" charset="0"/>
              </a:rPr>
              <a:t>through some kind of interaction between the parties to the conflict"</a:t>
            </a:r>
          </a:p>
        </p:txBody>
      </p:sp>
      <p:sp>
        <p:nvSpPr>
          <p:cNvPr id="13314" name="Номер слайда 5">
            <a:extLst>
              <a:ext uri="{FF2B5EF4-FFF2-40B4-BE49-F238E27FC236}">
                <a16:creationId xmlns:a16="http://schemas.microsoft.com/office/drawing/2014/main" id="{404B604B-3AD1-1AEA-3F5E-F38D954702E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DA27C-0DFF-4586-A252-6C59C22CC995}" type="slidenum">
              <a:rPr lang="ru-RU" altLang="ru-RU"/>
              <a:pPr eaLnBrk="1" hangingPunct="1"/>
              <a:t>13</a:t>
            </a:fld>
            <a:endParaRPr lang="ru-RU" altLang="ru-RU"/>
          </a:p>
        </p:txBody>
      </p:sp>
      <p:sp>
        <p:nvSpPr>
          <p:cNvPr id="13317" name="Documents">
            <a:extLst>
              <a:ext uri="{FF2B5EF4-FFF2-40B4-BE49-F238E27FC236}">
                <a16:creationId xmlns:a16="http://schemas.microsoft.com/office/drawing/2014/main" id="{187D86C3-AE52-6D09-9BFF-5EDE94D8CA45}"/>
              </a:ext>
            </a:extLst>
          </p:cNvPr>
          <p:cNvSpPr>
            <a:spLocks noEditPoints="1" noChangeArrowheads="1"/>
          </p:cNvSpPr>
          <p:nvPr/>
        </p:nvSpPr>
        <p:spPr bwMode="auto">
          <a:xfrm rot="1736835">
            <a:off x="7019925" y="4221163"/>
            <a:ext cx="1352550" cy="1809750"/>
          </a:xfrm>
          <a:custGeom>
            <a:avLst/>
            <a:gdLst>
              <a:gd name="T0" fmla="*/ 0 w 21600"/>
              <a:gd name="T1" fmla="*/ 234597 h 21600"/>
              <a:gd name="T2" fmla="*/ 217159 w 21600"/>
              <a:gd name="T3" fmla="*/ 0 h 21600"/>
              <a:gd name="T4" fmla="*/ 1355869 w 21600"/>
              <a:gd name="T5" fmla="*/ 1577499 h 21600"/>
              <a:gd name="T6" fmla="*/ 1249481 w 21600"/>
              <a:gd name="T7" fmla="*/ 1693624 h 21600"/>
              <a:gd name="T8" fmla="*/ 1143155 w 21600"/>
              <a:gd name="T9" fmla="*/ 1812096 h 21600"/>
              <a:gd name="T10" fmla="*/ 1249481 w 21600"/>
              <a:gd name="T11" fmla="*/ 119645 h 21600"/>
              <a:gd name="T12" fmla="*/ 1143155 w 21600"/>
              <a:gd name="T13" fmla="*/ 234597 h 21600"/>
              <a:gd name="T14" fmla="*/ 103007 w 21600"/>
              <a:gd name="T15" fmla="*/ 119645 h 21600"/>
              <a:gd name="T16" fmla="*/ 1352550 w 21600"/>
              <a:gd name="T17" fmla="*/ 0 h 21600"/>
              <a:gd name="T18" fmla="*/ 676275 w 21600"/>
              <a:gd name="T19" fmla="*/ 0 h 21600"/>
              <a:gd name="T20" fmla="*/ 0 w 21600"/>
              <a:gd name="T21" fmla="*/ 904875 h 21600"/>
              <a:gd name="T22" fmla="*/ 1352550 w 21600"/>
              <a:gd name="T23" fmla="*/ 904875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ru-RU"/>
          </a:p>
        </p:txBody>
      </p:sp>
    </p:spTree>
  </p:cSld>
  <p:clrMapOvr>
    <a:masterClrMapping/>
  </p:clrMapOvr>
  <p:transition spd="med">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a:extLst>
              <a:ext uri="{FF2B5EF4-FFF2-40B4-BE49-F238E27FC236}">
                <a16:creationId xmlns:a16="http://schemas.microsoft.com/office/drawing/2014/main" id="{D7B74CCF-793E-BF45-0582-6A17CE31B434}"/>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A58C7F-6A6D-44E1-8652-59B049939D9E}" type="slidenum">
              <a:rPr lang="ru-RU" altLang="ru-RU"/>
              <a:pPr eaLnBrk="1" hangingPunct="1"/>
              <a:t>14</a:t>
            </a:fld>
            <a:endParaRPr lang="ru-RU" altLang="ru-RU"/>
          </a:p>
        </p:txBody>
      </p:sp>
      <p:sp>
        <p:nvSpPr>
          <p:cNvPr id="14339" name="Rectangle 6">
            <a:extLst>
              <a:ext uri="{FF2B5EF4-FFF2-40B4-BE49-F238E27FC236}">
                <a16:creationId xmlns:a16="http://schemas.microsoft.com/office/drawing/2014/main" id="{5FC84897-8745-B5CF-C91F-19CDB8E3A1FA}"/>
              </a:ext>
            </a:extLst>
          </p:cNvPr>
          <p:cNvSpPr>
            <a:spLocks noChangeArrowheads="1"/>
          </p:cNvSpPr>
          <p:nvPr/>
        </p:nvSpPr>
        <p:spPr bwMode="auto">
          <a:xfrm>
            <a:off x="1116013" y="549275"/>
            <a:ext cx="7343775" cy="5216525"/>
          </a:xfrm>
          <a:prstGeom prst="rect">
            <a:avLst/>
          </a:prstGeom>
          <a:solidFill>
            <a:srgbClr val="E5B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 altLang="ru-RU" sz="2800"/>
              <a:t>Negotiations as one of the types of creating and maintaining dialogue with business partners can be conducted with the aim of:</a:t>
            </a:r>
          </a:p>
          <a:p>
            <a:pPr eaLnBrk="1" hangingPunct="1"/>
            <a:endParaRPr lang="ru-RU" altLang="ru-RU" sz="2800"/>
          </a:p>
          <a:p>
            <a:pPr eaLnBrk="1" hangingPunct="1">
              <a:buFontTx/>
              <a:buChar char="•"/>
            </a:pPr>
            <a:r>
              <a:rPr lang="en" altLang="ru-RU" sz="2800"/>
              <a:t>establishing business relationships;</a:t>
            </a:r>
          </a:p>
          <a:p>
            <a:pPr eaLnBrk="1" hangingPunct="1">
              <a:buFontTx/>
              <a:buChar char="•"/>
            </a:pPr>
            <a:r>
              <a:rPr lang="en" altLang="ru-RU" sz="2800"/>
              <a:t>clarification of the positions of the parties on one or more issues;</a:t>
            </a:r>
          </a:p>
          <a:p>
            <a:pPr eaLnBrk="1" hangingPunct="1">
              <a:buFontTx/>
              <a:buChar char="•"/>
            </a:pPr>
            <a:r>
              <a:rPr lang="en" altLang="ru-RU" sz="2800"/>
              <a:t>exchange of information;</a:t>
            </a:r>
          </a:p>
          <a:p>
            <a:pPr eaLnBrk="1" hangingPunct="1">
              <a:buFontTx/>
              <a:buChar char="•"/>
            </a:pPr>
            <a:r>
              <a:rPr lang="en" altLang="ru-RU" sz="2800"/>
              <a:t>settlement of relations;</a:t>
            </a:r>
          </a:p>
          <a:p>
            <a:pPr eaLnBrk="1" hangingPunct="1">
              <a:buFontTx/>
              <a:buChar char="•"/>
            </a:pPr>
            <a:r>
              <a:rPr lang="en" altLang="ru-RU" sz="2800"/>
              <a:t>deepening mutual understanding;</a:t>
            </a:r>
          </a:p>
          <a:p>
            <a:pPr eaLnBrk="1" hangingPunct="1">
              <a:buFontTx/>
              <a:buChar char="•"/>
            </a:pPr>
            <a:r>
              <a:rPr lang="en" altLang="ru-RU" sz="2800"/>
              <a:t>reaching new agreements;</a:t>
            </a:r>
          </a:p>
          <a:p>
            <a:pPr eaLnBrk="1" hangingPunct="1">
              <a:buFontTx/>
              <a:buChar char="•"/>
            </a:pPr>
            <a:r>
              <a:rPr lang="en" altLang="ru-RU" sz="2800"/>
              <a:t>signing of agreements.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6BFB8500-5D43-E968-DD81-120DBD3A91FD}"/>
              </a:ext>
            </a:extLst>
          </p:cNvPr>
          <p:cNvSpPr>
            <a:spLocks noGrp="1" noChangeArrowheads="1"/>
          </p:cNvSpPr>
          <p:nvPr>
            <p:ph type="title"/>
          </p:nvPr>
        </p:nvSpPr>
        <p:spPr>
          <a:solidFill>
            <a:srgbClr val="A6F8F6"/>
          </a:solidFill>
        </p:spPr>
        <p:txBody>
          <a:bodyPr/>
          <a:lstStyle/>
          <a:p>
            <a:pPr eaLnBrk="1" hangingPunct="1"/>
            <a:r>
              <a:rPr lang="en" altLang="ru-RU" sz="4000" i="1">
                <a:solidFill>
                  <a:schemeClr val="tx1"/>
                </a:solidFill>
              </a:rPr>
              <a:t>IN</a:t>
            </a:r>
            <a:r>
              <a:rPr lang="en" altLang="ru-RU" sz="4000" i="1">
                <a:solidFill>
                  <a:srgbClr val="FF33CC"/>
                </a:solidFill>
              </a:rPr>
              <a:t> </a:t>
            </a:r>
            <a:r>
              <a:rPr lang="en" altLang="ru-RU" sz="4000" i="1">
                <a:solidFill>
                  <a:schemeClr val="tx1"/>
                </a:solidFill>
              </a:rPr>
              <a:t>The partnership approach to negotiations is based on</a:t>
            </a:r>
          </a:p>
        </p:txBody>
      </p:sp>
      <p:sp>
        <p:nvSpPr>
          <p:cNvPr id="90115" name="Rectangle 3">
            <a:extLst>
              <a:ext uri="{FF2B5EF4-FFF2-40B4-BE49-F238E27FC236}">
                <a16:creationId xmlns:a16="http://schemas.microsoft.com/office/drawing/2014/main" id="{B5726541-CE45-3FCD-642E-1B640AF23F29}"/>
              </a:ext>
            </a:extLst>
          </p:cNvPr>
          <p:cNvSpPr>
            <a:spLocks noGrp="1" noChangeArrowheads="1"/>
          </p:cNvSpPr>
          <p:nvPr>
            <p:ph idx="1"/>
          </p:nvPr>
        </p:nvSpPr>
        <p:spPr/>
        <p:txBody>
          <a:bodyPr/>
          <a:lstStyle/>
          <a:p>
            <a:pPr marL="742950" indent="-742950" eaLnBrk="1" hangingPunct="1">
              <a:lnSpc>
                <a:spcPct val="75000"/>
              </a:lnSpc>
              <a:spcBef>
                <a:spcPct val="0"/>
              </a:spcBef>
              <a:buFontTx/>
              <a:buAutoNum type="arabicPeriod"/>
            </a:pPr>
            <a:r>
              <a:rPr lang="en" altLang="ru-RU" sz="3600"/>
              <a:t>Constructive dialogue,</a:t>
            </a:r>
          </a:p>
          <a:p>
            <a:pPr marL="742950" indent="-742950" eaLnBrk="1" hangingPunct="1">
              <a:lnSpc>
                <a:spcPct val="75000"/>
              </a:lnSpc>
              <a:spcBef>
                <a:spcPct val="0"/>
              </a:spcBef>
              <a:buFontTx/>
              <a:buAutoNum type="arabicPeriod"/>
            </a:pPr>
            <a:r>
              <a:rPr lang="en" altLang="ru-RU" sz="3600"/>
              <a:t>Searching for joint solutions to the problem,</a:t>
            </a:r>
          </a:p>
          <a:p>
            <a:pPr marL="742950" indent="-742950" eaLnBrk="1" hangingPunct="1">
              <a:lnSpc>
                <a:spcPct val="75000"/>
              </a:lnSpc>
              <a:spcBef>
                <a:spcPct val="0"/>
              </a:spcBef>
              <a:buFontTx/>
              <a:buAutoNum type="arabicPeriod"/>
            </a:pPr>
            <a:r>
              <a:rPr lang="en" altLang="ru-RU" sz="3600"/>
              <a:t>Erasing contradictions,</a:t>
            </a:r>
          </a:p>
          <a:p>
            <a:pPr marL="742950" indent="-742950" eaLnBrk="1" hangingPunct="1">
              <a:lnSpc>
                <a:spcPct val="75000"/>
              </a:lnSpc>
              <a:spcBef>
                <a:spcPct val="0"/>
              </a:spcBef>
              <a:buFontTx/>
              <a:buAutoNum type="arabicPeriod"/>
            </a:pPr>
            <a:r>
              <a:rPr lang="en" altLang="ru-RU" sz="3600"/>
              <a:t>joint analysis of solution options,</a:t>
            </a:r>
          </a:p>
          <a:p>
            <a:pPr marL="742950" indent="-742950" eaLnBrk="1" hangingPunct="1">
              <a:lnSpc>
                <a:spcPct val="75000"/>
              </a:lnSpc>
              <a:spcBef>
                <a:spcPct val="0"/>
              </a:spcBef>
              <a:buFontTx/>
              <a:buAutoNum type="arabicPeriod"/>
            </a:pPr>
            <a:r>
              <a:rPr lang="en" altLang="ru-RU" sz="3600"/>
              <a:t>The desire and ability to see the problem through the eyes of the other side.</a:t>
            </a:r>
          </a:p>
          <a:p>
            <a:pPr marL="742950" indent="-742950" eaLnBrk="1" hangingPunct="1">
              <a:lnSpc>
                <a:spcPct val="75000"/>
              </a:lnSpc>
              <a:spcBef>
                <a:spcPct val="0"/>
              </a:spcBef>
              <a:buFontTx/>
              <a:buAutoNum type="arabicPeriod"/>
            </a:pPr>
            <a:r>
              <a:rPr lang="en" altLang="ru-RU" sz="3600"/>
              <a:t>Implementation.</a:t>
            </a:r>
          </a:p>
          <a:p>
            <a:pPr marL="742950" indent="-742950" eaLnBrk="1" hangingPunct="1">
              <a:buFontTx/>
              <a:buAutoNum type="arabicPeriod"/>
            </a:pPr>
            <a:endParaRPr lang="ru-RU" altLang="ru-RU" sz="3600"/>
          </a:p>
          <a:p>
            <a:pPr marL="742950" indent="-742950" eaLnBrk="1" hangingPunct="1"/>
            <a:endParaRPr lang="ru-RU" altLang="ru-RU"/>
          </a:p>
        </p:txBody>
      </p:sp>
      <p:sp>
        <p:nvSpPr>
          <p:cNvPr id="15362" name="Номер слайда 5">
            <a:extLst>
              <a:ext uri="{FF2B5EF4-FFF2-40B4-BE49-F238E27FC236}">
                <a16:creationId xmlns:a16="http://schemas.microsoft.com/office/drawing/2014/main" id="{9D597323-65A1-FB25-86CC-D26D984D51D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75E909-4EFF-4A31-9D05-65CD1F78AEC1}" type="slidenum">
              <a:rPr lang="ru-RU" altLang="ru-RU"/>
              <a:pPr eaLnBrk="1" hangingPunct="1"/>
              <a:t>15</a:t>
            </a:fld>
            <a:endParaRPr lang="ru-RU" alt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6986DEE2-7C8F-61D7-29DA-8168B8165FDB}"/>
              </a:ext>
            </a:extLst>
          </p:cNvPr>
          <p:cNvSpPr>
            <a:spLocks noGrp="1" noChangeArrowheads="1"/>
          </p:cNvSpPr>
          <p:nvPr>
            <p:ph type="title"/>
          </p:nvPr>
        </p:nvSpPr>
        <p:spPr>
          <a:solidFill>
            <a:srgbClr val="F5F7A7"/>
          </a:solidFill>
        </p:spPr>
        <p:txBody>
          <a:bodyPr>
            <a:normAutofit fontScale="90000"/>
          </a:bodyPr>
          <a:lstStyle/>
          <a:p>
            <a:pPr eaLnBrk="1" hangingPunct="1"/>
            <a:br>
              <a:rPr lang="ru-RU" altLang="ru-RU" sz="3200">
                <a:solidFill>
                  <a:srgbClr val="336600"/>
                </a:solidFill>
              </a:rPr>
            </a:br>
            <a:r>
              <a:rPr lang="en" altLang="ru-RU" sz="3200">
                <a:solidFill>
                  <a:srgbClr val="336600"/>
                </a:solidFill>
              </a:rPr>
              <a:t>Substantive preparation of negotiations includes addressing the following issues</a:t>
            </a:r>
            <a:br>
              <a:rPr lang="ru-RU" altLang="ru-RU" sz="4000">
                <a:solidFill>
                  <a:srgbClr val="336600"/>
                </a:solidFill>
              </a:rPr>
            </a:br>
            <a:endParaRPr lang="ru-RU" altLang="ru-RU" sz="4000">
              <a:solidFill>
                <a:srgbClr val="336600"/>
              </a:solidFill>
            </a:endParaRPr>
          </a:p>
        </p:txBody>
      </p:sp>
      <p:sp>
        <p:nvSpPr>
          <p:cNvPr id="16388" name="Rectangle 3">
            <a:extLst>
              <a:ext uri="{FF2B5EF4-FFF2-40B4-BE49-F238E27FC236}">
                <a16:creationId xmlns:a16="http://schemas.microsoft.com/office/drawing/2014/main" id="{B3A682ED-93A9-88FE-8B6D-44CF9EC5812F}"/>
              </a:ext>
            </a:extLst>
          </p:cNvPr>
          <p:cNvSpPr>
            <a:spLocks noGrp="1" noChangeArrowheads="1"/>
          </p:cNvSpPr>
          <p:nvPr>
            <p:ph idx="1"/>
          </p:nvPr>
        </p:nvSpPr>
        <p:spPr>
          <a:solidFill>
            <a:srgbClr val="F0AEE8"/>
          </a:solidFill>
        </p:spPr>
        <p:txBody>
          <a:bodyPr/>
          <a:lstStyle/>
          <a:p>
            <a:pPr marL="514350" indent="-514350" eaLnBrk="1" hangingPunct="1">
              <a:lnSpc>
                <a:spcPct val="90000"/>
              </a:lnSpc>
              <a:buFontTx/>
              <a:buAutoNum type="arabicPeriod"/>
            </a:pPr>
            <a:r>
              <a:rPr lang="en" altLang="ru-RU"/>
              <a:t>Problem analysis and situation diagnostics</a:t>
            </a:r>
          </a:p>
          <a:p>
            <a:pPr marL="514350" indent="-514350" eaLnBrk="1" hangingPunct="1">
              <a:lnSpc>
                <a:spcPct val="90000"/>
              </a:lnSpc>
              <a:buFontTx/>
              <a:buAutoNum type="arabicPeriod"/>
            </a:pPr>
            <a:r>
              <a:rPr lang="en" altLang="ru-RU"/>
              <a:t>Formation of a common approach, main goals and objectives</a:t>
            </a:r>
          </a:p>
          <a:p>
            <a:pPr marL="514350" indent="-514350" eaLnBrk="1" hangingPunct="1">
              <a:lnSpc>
                <a:spcPct val="90000"/>
              </a:lnSpc>
              <a:buFontTx/>
              <a:buAutoNum type="arabicPeriod"/>
            </a:pPr>
            <a:r>
              <a:rPr lang="en" altLang="ru-RU"/>
              <a:t>Determining the negotiating position, possible options for solving the problem and</a:t>
            </a:r>
          </a:p>
          <a:p>
            <a:pPr marL="514350" indent="-514350" eaLnBrk="1" hangingPunct="1">
              <a:lnSpc>
                <a:spcPct val="90000"/>
              </a:lnSpc>
              <a:buFontTx/>
              <a:buAutoNum type="arabicPeriod"/>
            </a:pPr>
            <a:r>
              <a:rPr lang="en" altLang="ru-RU"/>
              <a:t>Coordination of interests, formation of proposals and their argumentation </a:t>
            </a:r>
            <a:r>
              <a:rPr lang="en" altLang="ru-RU" sz="3600"/>
              <a:t>.</a:t>
            </a:r>
            <a:r>
              <a:rPr lang="en" altLang="ru-RU" sz="4000"/>
              <a:t> </a:t>
            </a:r>
          </a:p>
          <a:p>
            <a:pPr marL="514350" indent="-514350" eaLnBrk="1" hangingPunct="1">
              <a:lnSpc>
                <a:spcPct val="90000"/>
              </a:lnSpc>
              <a:buFontTx/>
              <a:buAutoNum type="arabicPeriod"/>
            </a:pPr>
            <a:endParaRPr lang="ru-RU" altLang="ru-RU"/>
          </a:p>
        </p:txBody>
      </p:sp>
      <p:sp>
        <p:nvSpPr>
          <p:cNvPr id="16386" name="Номер слайда 5">
            <a:extLst>
              <a:ext uri="{FF2B5EF4-FFF2-40B4-BE49-F238E27FC236}">
                <a16:creationId xmlns:a16="http://schemas.microsoft.com/office/drawing/2014/main" id="{BEB14877-2D75-E298-FCA2-D07986B1D84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4B48BD-11E3-43B4-93D6-CA8F941B40FE}" type="slidenum">
              <a:rPr lang="ru-RU" altLang="ru-RU"/>
              <a:pPr eaLnBrk="1" hangingPunct="1"/>
              <a:t>16</a:t>
            </a:fld>
            <a:endParaRPr lang="ru-RU" alt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A72AA95F-51A7-8B8B-68E0-A3755CC008FB}"/>
              </a:ext>
            </a:extLst>
          </p:cNvPr>
          <p:cNvSpPr>
            <a:spLocks noGrp="1" noChangeArrowheads="1"/>
          </p:cNvSpPr>
          <p:nvPr>
            <p:ph type="title"/>
          </p:nvPr>
        </p:nvSpPr>
        <p:spPr>
          <a:xfrm>
            <a:off x="539750" y="1916113"/>
            <a:ext cx="8226425" cy="1873250"/>
          </a:xfrm>
          <a:solidFill>
            <a:srgbClr val="EFAFE7"/>
          </a:solidFill>
        </p:spPr>
        <p:txBody>
          <a:bodyPr/>
          <a:lstStyle/>
          <a:p>
            <a:pPr eaLnBrk="1" hangingPunct="1"/>
            <a:r>
              <a:rPr lang="en" altLang="ru-RU"/>
              <a:t>Classification of negotiations</a:t>
            </a:r>
          </a:p>
        </p:txBody>
      </p:sp>
      <p:sp>
        <p:nvSpPr>
          <p:cNvPr id="17410" name="Номер слайда 5">
            <a:extLst>
              <a:ext uri="{FF2B5EF4-FFF2-40B4-BE49-F238E27FC236}">
                <a16:creationId xmlns:a16="http://schemas.microsoft.com/office/drawing/2014/main" id="{90478225-545E-9236-257C-BD041D94A0B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A9B398-5D7B-4D31-9477-0C153DEB0FA6}" type="slidenum">
              <a:rPr lang="ru-RU" altLang="ru-RU"/>
              <a:pPr eaLnBrk="1" hangingPunct="1"/>
              <a:t>17</a:t>
            </a:fld>
            <a:endParaRPr lang="ru-RU" altLang="ru-RU"/>
          </a:p>
        </p:txBody>
      </p:sp>
    </p:spTree>
  </p:cSld>
  <p:clrMapOvr>
    <a:masterClrMapping/>
  </p:clrMapOvr>
  <p:transition spd="med">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E49625A-D016-6474-9B75-84A509DB7753}"/>
              </a:ext>
            </a:extLst>
          </p:cNvPr>
          <p:cNvSpPr>
            <a:spLocks noGrp="1" noChangeArrowheads="1"/>
          </p:cNvSpPr>
          <p:nvPr>
            <p:ph type="title"/>
          </p:nvPr>
        </p:nvSpPr>
        <p:spPr>
          <a:xfrm>
            <a:off x="468313" y="0"/>
            <a:ext cx="8226425" cy="908050"/>
          </a:xfrm>
          <a:solidFill>
            <a:srgbClr val="EFAFE7"/>
          </a:solidFill>
        </p:spPr>
        <p:txBody>
          <a:bodyPr/>
          <a:lstStyle/>
          <a:p>
            <a:pPr eaLnBrk="1" hangingPunct="1"/>
            <a:r>
              <a:rPr lang="en" altLang="ru-RU">
                <a:latin typeface="Times New Roman" panose="02020603050405020304" pitchFamily="18" charset="0"/>
              </a:rPr>
              <a:t>1 </a:t>
            </a:r>
            <a:r>
              <a:rPr lang="en" altLang="ru-RU" i="1">
                <a:latin typeface="Times New Roman" panose="02020603050405020304" pitchFamily="18" charset="0"/>
              </a:rPr>
              <a:t>. </a:t>
            </a:r>
            <a:r>
              <a:rPr lang="en" altLang="ru-RU" b="1">
                <a:latin typeface="Times New Roman" panose="02020603050405020304" pitchFamily="18" charset="0"/>
              </a:rPr>
              <a:t>Classification of negotiations</a:t>
            </a:r>
          </a:p>
        </p:txBody>
      </p:sp>
      <p:sp>
        <p:nvSpPr>
          <p:cNvPr id="34819" name="Rectangle 3">
            <a:extLst>
              <a:ext uri="{FF2B5EF4-FFF2-40B4-BE49-F238E27FC236}">
                <a16:creationId xmlns:a16="http://schemas.microsoft.com/office/drawing/2014/main" id="{DABD8435-4FDB-FF92-2855-D91059665AF6}"/>
              </a:ext>
            </a:extLst>
          </p:cNvPr>
          <p:cNvSpPr>
            <a:spLocks noGrp="1" noChangeArrowheads="1"/>
          </p:cNvSpPr>
          <p:nvPr>
            <p:ph idx="1"/>
          </p:nvPr>
        </p:nvSpPr>
        <p:spPr>
          <a:xfrm>
            <a:off x="358775" y="1196975"/>
            <a:ext cx="8316913" cy="1295400"/>
          </a:xfrm>
        </p:spPr>
        <p:txBody>
          <a:bodyPr>
            <a:normAutofit fontScale="92500"/>
          </a:bodyPr>
          <a:lstStyle/>
          <a:p>
            <a:pPr eaLnBrk="1" hangingPunct="1">
              <a:lnSpc>
                <a:spcPct val="90000"/>
              </a:lnSpc>
              <a:buFontTx/>
              <a:buNone/>
            </a:pPr>
            <a:r>
              <a:rPr lang="en" altLang="ru-RU" sz="2400" u="sng">
                <a:latin typeface="Times New Roman" panose="02020603050405020304" pitchFamily="18" charset="0"/>
              </a:rPr>
              <a:t>1. Depending on the area of the affected relations, negotiations are:</a:t>
            </a:r>
          </a:p>
          <a:p>
            <a:pPr eaLnBrk="1" hangingPunct="1">
              <a:lnSpc>
                <a:spcPct val="90000"/>
              </a:lnSpc>
              <a:buFontTx/>
              <a:buNone/>
            </a:pPr>
            <a:r>
              <a:rPr lang="en" altLang="ru-RU" sz="2400">
                <a:latin typeface="Times New Roman" panose="02020603050405020304" pitchFamily="18" charset="0"/>
              </a:rPr>
              <a:t>  </a:t>
            </a:r>
            <a:r>
              <a:rPr lang="en" altLang="ru-RU" sz="2200" i="1">
                <a:latin typeface="Times New Roman" panose="02020603050405020304" pitchFamily="18" charset="0"/>
                <a:cs typeface="Times New Roman" panose="02020603050405020304" pitchFamily="18" charset="0"/>
              </a:rPr>
              <a:t>● </a:t>
            </a:r>
            <a:r>
              <a:rPr lang="en" altLang="ru-RU" sz="2200" i="1">
                <a:latin typeface="Times New Roman" panose="02020603050405020304" pitchFamily="18" charset="0"/>
              </a:rPr>
              <a:t>international</a:t>
            </a:r>
          </a:p>
          <a:p>
            <a:pPr eaLnBrk="1" hangingPunct="1">
              <a:lnSpc>
                <a:spcPct val="90000"/>
              </a:lnSpc>
              <a:buFontTx/>
              <a:buNone/>
            </a:pPr>
            <a:r>
              <a:rPr lang="en" altLang="ru-RU" sz="2200" i="1">
                <a:latin typeface="Times New Roman" panose="02020603050405020304" pitchFamily="18" charset="0"/>
              </a:rPr>
              <a:t>  </a:t>
            </a:r>
            <a:r>
              <a:rPr lang="en" altLang="ru-RU" sz="2200" i="1">
                <a:latin typeface="Times New Roman" panose="02020603050405020304" pitchFamily="18" charset="0"/>
                <a:cs typeface="Times New Roman" panose="02020603050405020304" pitchFamily="18" charset="0"/>
              </a:rPr>
              <a:t>● </a:t>
            </a:r>
            <a:r>
              <a:rPr lang="en" altLang="ru-RU" sz="2200" i="1">
                <a:latin typeface="Times New Roman" panose="02020603050405020304" pitchFamily="18" charset="0"/>
              </a:rPr>
              <a:t>internal (intrastate)</a:t>
            </a:r>
            <a:r>
              <a:rPr lang="en" altLang="ru-RU" sz="2400">
                <a:latin typeface="Times New Roman" panose="02020603050405020304" pitchFamily="18" charset="0"/>
              </a:rPr>
              <a:t> </a:t>
            </a:r>
          </a:p>
          <a:p>
            <a:pPr eaLnBrk="1" hangingPunct="1">
              <a:lnSpc>
                <a:spcPct val="90000"/>
              </a:lnSpc>
              <a:buFontTx/>
              <a:buNone/>
            </a:pPr>
            <a:endParaRPr lang="ru-RU" altLang="ru-RU" sz="2400">
              <a:latin typeface="Times New Roman" panose="02020603050405020304" pitchFamily="18" charset="0"/>
            </a:endParaRPr>
          </a:p>
        </p:txBody>
      </p:sp>
      <p:sp>
        <p:nvSpPr>
          <p:cNvPr id="18434" name="Номер слайда 5">
            <a:extLst>
              <a:ext uri="{FF2B5EF4-FFF2-40B4-BE49-F238E27FC236}">
                <a16:creationId xmlns:a16="http://schemas.microsoft.com/office/drawing/2014/main" id="{927F516E-A656-3A96-0AB2-1C43A760525A}"/>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DBF44C-B743-4E4A-96AC-30DE8F32FA86}" type="slidenum">
              <a:rPr lang="ru-RU" altLang="ru-RU"/>
              <a:pPr eaLnBrk="1" hangingPunct="1"/>
              <a:t>18</a:t>
            </a:fld>
            <a:endParaRPr lang="ru-RU" altLang="ru-RU"/>
          </a:p>
        </p:txBody>
      </p:sp>
      <p:sp>
        <p:nvSpPr>
          <p:cNvPr id="34821" name="Rectangle 5">
            <a:extLst>
              <a:ext uri="{FF2B5EF4-FFF2-40B4-BE49-F238E27FC236}">
                <a16:creationId xmlns:a16="http://schemas.microsoft.com/office/drawing/2014/main" id="{62E4FDA8-0B01-B8A2-DC83-37DDE10AE34F}"/>
              </a:ext>
            </a:extLst>
          </p:cNvPr>
          <p:cNvSpPr>
            <a:spLocks noChangeArrowheads="1"/>
          </p:cNvSpPr>
          <p:nvPr/>
        </p:nvSpPr>
        <p:spPr bwMode="auto">
          <a:xfrm>
            <a:off x="0" y="2636838"/>
            <a:ext cx="8785225"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 altLang="ru-RU" sz="2400">
                <a:latin typeface="Times New Roman" panose="02020603050405020304" pitchFamily="18" charset="0"/>
              </a:rPr>
              <a:t>     </a:t>
            </a:r>
            <a:r>
              <a:rPr lang="en" altLang="ru-RU" sz="2400" u="sng">
                <a:latin typeface="Times New Roman" panose="02020603050405020304" pitchFamily="18" charset="0"/>
              </a:rPr>
              <a:t>2. From the variety of subjects of the negotiation process:</a:t>
            </a:r>
          </a:p>
          <a:p>
            <a:pPr eaLnBrk="1" hangingPunct="1">
              <a:buFontTx/>
              <a:buNone/>
            </a:pPr>
            <a:r>
              <a:rPr lang="en" altLang="ru-RU" sz="2400" i="1">
                <a:latin typeface="Times New Roman" panose="02020603050405020304" pitchFamily="18" charset="0"/>
                <a:cs typeface="Times New Roman" panose="02020603050405020304" pitchFamily="18" charset="0"/>
              </a:rPr>
              <a:t>      </a:t>
            </a:r>
            <a:r>
              <a:rPr lang="en" altLang="ru-RU" sz="2200" i="1">
                <a:latin typeface="Times New Roman" panose="02020603050405020304" pitchFamily="18" charset="0"/>
                <a:cs typeface="Times New Roman" panose="02020603050405020304" pitchFamily="18" charset="0"/>
              </a:rPr>
              <a:t>● </a:t>
            </a:r>
            <a:r>
              <a:rPr lang="en" altLang="ru-RU" sz="2200" i="1">
                <a:latin typeface="Times New Roman" panose="02020603050405020304" pitchFamily="18" charset="0"/>
              </a:rPr>
              <a:t>interpersonal (face-to-face, one-on-one negotiations)</a:t>
            </a:r>
          </a:p>
          <a:p>
            <a:pPr eaLnBrk="1" hangingPunct="1">
              <a:buFontTx/>
              <a:buNone/>
            </a:pPr>
            <a:r>
              <a:rPr lang="en" altLang="ru-RU" sz="2200" i="1">
                <a:latin typeface="Times New Roman" panose="02020603050405020304" pitchFamily="18" charset="0"/>
                <a:cs typeface="Times New Roman" panose="02020603050405020304" pitchFamily="18" charset="0"/>
              </a:rPr>
              <a:t>● </a:t>
            </a:r>
            <a:r>
              <a:rPr lang="en" altLang="ru-RU" sz="2200" i="1">
                <a:latin typeface="Times New Roman" panose="02020603050405020304" pitchFamily="18" charset="0"/>
              </a:rPr>
              <a:t>intergroup</a:t>
            </a:r>
          </a:p>
        </p:txBody>
      </p:sp>
      <p:sp>
        <p:nvSpPr>
          <p:cNvPr id="34822" name="Rectangle 6">
            <a:extLst>
              <a:ext uri="{FF2B5EF4-FFF2-40B4-BE49-F238E27FC236}">
                <a16:creationId xmlns:a16="http://schemas.microsoft.com/office/drawing/2014/main" id="{904C0709-467B-F0D4-729A-37C73DCC7EE8}"/>
              </a:ext>
            </a:extLst>
          </p:cNvPr>
          <p:cNvSpPr>
            <a:spLocks noChangeArrowheads="1"/>
          </p:cNvSpPr>
          <p:nvPr/>
        </p:nvSpPr>
        <p:spPr bwMode="auto">
          <a:xfrm>
            <a:off x="0" y="4076700"/>
            <a:ext cx="87852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 altLang="ru-RU" sz="2400">
                <a:latin typeface="Times New Roman" panose="02020603050405020304" pitchFamily="18" charset="0"/>
              </a:rPr>
              <a:t>     </a:t>
            </a:r>
            <a:r>
              <a:rPr lang="en" altLang="ru-RU" sz="2400" u="sng">
                <a:latin typeface="Times New Roman" panose="02020603050405020304" pitchFamily="18" charset="0"/>
              </a:rPr>
              <a:t>3. From the variety of subjects of the negotiation process:</a:t>
            </a:r>
          </a:p>
          <a:p>
            <a:pPr eaLnBrk="1" hangingPunct="1">
              <a:buFontTx/>
              <a:buNone/>
            </a:pPr>
            <a:r>
              <a:rPr lang="en" altLang="ru-RU" sz="2200" i="1">
                <a:latin typeface="Times New Roman" panose="02020603050405020304" pitchFamily="18" charset="0"/>
                <a:cs typeface="Times New Roman" panose="02020603050405020304" pitchFamily="18" charset="0"/>
              </a:rPr>
              <a:t>● </a:t>
            </a:r>
            <a:r>
              <a:rPr lang="en" altLang="ru-RU" sz="2200" i="1">
                <a:latin typeface="Times New Roman" panose="02020603050405020304" pitchFamily="18" charset="0"/>
              </a:rPr>
              <a:t>negotiations in conflict situations</a:t>
            </a:r>
            <a:r>
              <a:rPr lang="en" altLang="ru-RU"/>
              <a:t> </a:t>
            </a:r>
          </a:p>
          <a:p>
            <a:pPr eaLnBrk="1" hangingPunct="1">
              <a:buFontTx/>
              <a:buNone/>
            </a:pPr>
            <a:r>
              <a:rPr lang="en" altLang="ru-RU"/>
              <a:t>    </a:t>
            </a:r>
            <a:r>
              <a:rPr lang="en" altLang="ru-RU" sz="2200" i="1">
                <a:latin typeface="Times New Roman" panose="02020603050405020304" pitchFamily="18" charset="0"/>
                <a:cs typeface="Times New Roman" panose="02020603050405020304" pitchFamily="18" charset="0"/>
              </a:rPr>
              <a:t>●</a:t>
            </a:r>
            <a:r>
              <a:rPr lang="en" altLang="ru-RU"/>
              <a:t> </a:t>
            </a:r>
            <a:r>
              <a:rPr lang="en" altLang="ru-RU" sz="2200" i="1">
                <a:latin typeface="Times New Roman" panose="02020603050405020304" pitchFamily="18" charset="0"/>
              </a:rPr>
              <a:t>game conditions</a:t>
            </a:r>
          </a:p>
          <a:p>
            <a:pPr eaLnBrk="1" hangingPunct="1">
              <a:buFontTx/>
              <a:buNone/>
            </a:pPr>
            <a:r>
              <a:rPr lang="en" altLang="ru-RU" sz="2200" i="1">
                <a:latin typeface="Times New Roman" panose="02020603050405020304" pitchFamily="18" charset="0"/>
                <a:cs typeface="Times New Roman" panose="02020603050405020304" pitchFamily="18" charset="0"/>
              </a:rPr>
              <a:t>● </a:t>
            </a:r>
            <a:r>
              <a:rPr lang="en" altLang="ru-RU" sz="2200" i="1">
                <a:latin typeface="Times New Roman" panose="02020603050405020304" pitchFamily="18" charset="0"/>
              </a:rPr>
              <a:t>terms of cooperation</a:t>
            </a:r>
            <a:endParaRPr lang="ru-RU" altLang="ru-RU" sz="2200">
              <a:latin typeface="Times New Roman" panose="02020603050405020304" pitchFamily="18" charset="0"/>
            </a:endParaRPr>
          </a:p>
          <a:p>
            <a:pPr eaLnBrk="1" hangingPunct="1">
              <a:buFontTx/>
              <a:buNone/>
            </a:pPr>
            <a:endParaRPr lang="ru-RU" altLang="ru-RU" sz="2200">
              <a:latin typeface="Times New Roman" panose="02020603050405020304"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amond(in)">
                                      <p:cBhvr>
                                        <p:cTn id="7" dur="20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diamond(in)">
                                      <p:cBhvr>
                                        <p:cTn id="12" dur="20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diamond(in)">
                                      <p:cBhvr>
                                        <p:cTn id="17" dur="2000"/>
                                        <p:tgtEl>
                                          <p:spTgt spid="348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diamond(in)">
                                      <p:cBhvr>
                                        <p:cTn id="22" dur="2000"/>
                                        <p:tgtEl>
                                          <p:spTgt spid="348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4821"/>
                                        </p:tgtEl>
                                        <p:attrNameLst>
                                          <p:attrName>style.visibility</p:attrName>
                                        </p:attrNameLst>
                                      </p:cBhvr>
                                      <p:to>
                                        <p:strVal val="visible"/>
                                      </p:to>
                                    </p:set>
                                    <p:animEffect transition="in" filter="diamond(in)">
                                      <p:cBhvr>
                                        <p:cTn id="27" dur="2000"/>
                                        <p:tgtEl>
                                          <p:spTgt spid="348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4822"/>
                                        </p:tgtEl>
                                        <p:attrNameLst>
                                          <p:attrName>style.visibility</p:attrName>
                                        </p:attrNameLst>
                                      </p:cBhvr>
                                      <p:to>
                                        <p:strVal val="visible"/>
                                      </p:to>
                                    </p:set>
                                    <p:animEffect transition="in" filter="diamond(in)">
                                      <p:cBhvr>
                                        <p:cTn id="32" dur="2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build="p"/>
      <p:bldP spid="34821" grpId="0"/>
      <p:bldP spid="348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a:extLst>
              <a:ext uri="{FF2B5EF4-FFF2-40B4-BE49-F238E27FC236}">
                <a16:creationId xmlns:a16="http://schemas.microsoft.com/office/drawing/2014/main" id="{CD9AFEB7-6D53-0964-A410-85240C232521}"/>
              </a:ext>
            </a:extLst>
          </p:cNvPr>
          <p:cNvSpPr>
            <a:spLocks noGrp="1" noChangeArrowheads="1"/>
          </p:cNvSpPr>
          <p:nvPr>
            <p:ph type="title"/>
          </p:nvPr>
        </p:nvSpPr>
        <p:spPr>
          <a:xfrm>
            <a:off x="468313" y="188913"/>
            <a:ext cx="8226425" cy="792162"/>
          </a:xfrm>
          <a:solidFill>
            <a:srgbClr val="EFAFE7"/>
          </a:solidFill>
        </p:spPr>
        <p:txBody>
          <a:bodyPr anchorCtr="1"/>
          <a:lstStyle/>
          <a:p>
            <a:pPr eaLnBrk="1" hangingPunct="1"/>
            <a:r>
              <a:rPr lang="en" altLang="ru-RU" i="1"/>
              <a:t>2. </a:t>
            </a:r>
            <a:r>
              <a:rPr lang="en" altLang="ru-RU" b="1">
                <a:latin typeface="Times New Roman" panose="02020603050405020304" pitchFamily="18" charset="0"/>
              </a:rPr>
              <a:t>Classification of negotiations</a:t>
            </a:r>
          </a:p>
        </p:txBody>
      </p:sp>
      <p:sp>
        <p:nvSpPr>
          <p:cNvPr id="35845" name="Rectangle 5">
            <a:extLst>
              <a:ext uri="{FF2B5EF4-FFF2-40B4-BE49-F238E27FC236}">
                <a16:creationId xmlns:a16="http://schemas.microsoft.com/office/drawing/2014/main" id="{0A9709AB-722B-0B3B-7054-2C22D655BA94}"/>
              </a:ext>
            </a:extLst>
          </p:cNvPr>
          <p:cNvSpPr>
            <a:spLocks noGrp="1" noChangeArrowheads="1"/>
          </p:cNvSpPr>
          <p:nvPr>
            <p:ph idx="1"/>
          </p:nvPr>
        </p:nvSpPr>
        <p:spPr>
          <a:xfrm>
            <a:off x="179388" y="1196975"/>
            <a:ext cx="8785225" cy="5184775"/>
          </a:xfrm>
        </p:spPr>
        <p:txBody>
          <a:bodyPr/>
          <a:lstStyle/>
          <a:p>
            <a:pPr eaLnBrk="1" hangingPunct="1">
              <a:lnSpc>
                <a:spcPct val="90000"/>
              </a:lnSpc>
              <a:buFontTx/>
              <a:buNone/>
            </a:pPr>
            <a:r>
              <a:rPr lang="en" altLang="ru-RU" sz="2400" i="1">
                <a:latin typeface="Times New Roman" panose="02020603050405020304" pitchFamily="18" charset="0"/>
              </a:rPr>
              <a:t>Classification based on the degree of interest of the parties in reaching an agreement </a:t>
            </a:r>
            <a:r>
              <a:rPr lang="en" altLang="ru-RU" i="1"/>
              <a:t>:</a:t>
            </a:r>
          </a:p>
          <a:p>
            <a:pPr eaLnBrk="1" hangingPunct="1">
              <a:lnSpc>
                <a:spcPct val="90000"/>
              </a:lnSpc>
              <a:buFontTx/>
              <a:buNone/>
            </a:pPr>
            <a:r>
              <a:rPr lang="en" altLang="ru-RU"/>
              <a:t>  </a:t>
            </a:r>
          </a:p>
          <a:p>
            <a:pPr eaLnBrk="1" hangingPunct="1">
              <a:lnSpc>
                <a:spcPct val="90000"/>
              </a:lnSpc>
              <a:buFontTx/>
              <a:buNone/>
            </a:pPr>
            <a:r>
              <a:rPr lang="en" altLang="ru-RU"/>
              <a:t>   </a:t>
            </a:r>
            <a:r>
              <a:rPr lang="en" altLang="ru-RU">
                <a:cs typeface="Arial" panose="020B0604020202020204" pitchFamily="34" charset="0"/>
              </a:rPr>
              <a:t>● </a:t>
            </a:r>
            <a:r>
              <a:rPr lang="en" altLang="ru-RU" sz="2200">
                <a:latin typeface="Times New Roman" panose="02020603050405020304" pitchFamily="18" charset="0"/>
              </a:rPr>
              <a:t>the state shows an indifferent attitude towards reaching agreements or, moreover, seeks to prevent them</a:t>
            </a:r>
          </a:p>
          <a:p>
            <a:pPr eaLnBrk="1" hangingPunct="1">
              <a:lnSpc>
                <a:spcPct val="90000"/>
              </a:lnSpc>
              <a:buFontTx/>
              <a:buNone/>
            </a:pPr>
            <a:r>
              <a:rPr lang="en" altLang="ru-RU" sz="2200">
                <a:latin typeface="Times New Roman" panose="02020603050405020304" pitchFamily="18" charset="0"/>
              </a:rPr>
              <a:t>     </a:t>
            </a:r>
          </a:p>
          <a:p>
            <a:pPr eaLnBrk="1" hangingPunct="1">
              <a:lnSpc>
                <a:spcPct val="90000"/>
              </a:lnSpc>
              <a:buFontTx/>
              <a:buNone/>
            </a:pPr>
            <a:r>
              <a:rPr lang="en" altLang="ru-RU" sz="2200">
                <a:latin typeface="Times New Roman" panose="02020603050405020304" pitchFamily="18" charset="0"/>
              </a:rPr>
              <a:t>     </a:t>
            </a:r>
            <a:r>
              <a:rPr lang="en" altLang="ru-RU">
                <a:cs typeface="Arial" panose="020B0604020202020204" pitchFamily="34" charset="0"/>
              </a:rPr>
              <a:t>● </a:t>
            </a:r>
            <a:r>
              <a:rPr lang="en" altLang="ru-RU" sz="2200">
                <a:latin typeface="Times New Roman" panose="02020603050405020304" pitchFamily="18" charset="0"/>
              </a:rPr>
              <a:t>the state strives to achieve positive results, but does not show any particular zeal in doing so</a:t>
            </a:r>
          </a:p>
          <a:p>
            <a:pPr eaLnBrk="1" hangingPunct="1">
              <a:lnSpc>
                <a:spcPct val="90000"/>
              </a:lnSpc>
              <a:buFontTx/>
              <a:buNone/>
            </a:pPr>
            <a:r>
              <a:rPr lang="en" altLang="ru-RU">
                <a:cs typeface="Arial" panose="020B0604020202020204" pitchFamily="34" charset="0"/>
              </a:rPr>
              <a:t>   </a:t>
            </a:r>
          </a:p>
          <a:p>
            <a:pPr eaLnBrk="1" hangingPunct="1">
              <a:lnSpc>
                <a:spcPct val="90000"/>
              </a:lnSpc>
              <a:buFontTx/>
              <a:buNone/>
            </a:pPr>
            <a:r>
              <a:rPr lang="en" altLang="ru-RU">
                <a:cs typeface="Arial" panose="020B0604020202020204" pitchFamily="34" charset="0"/>
              </a:rPr>
              <a:t>● </a:t>
            </a:r>
            <a:r>
              <a:rPr lang="en" altLang="ru-RU" sz="2200"/>
              <a:t>negotiations that are extremely important for their participants.</a:t>
            </a:r>
            <a:endParaRPr lang="ru-RU" altLang="ru-RU" sz="2200">
              <a:latin typeface="Times New Roman" panose="02020603050405020304" pitchFamily="18" charset="0"/>
            </a:endParaRPr>
          </a:p>
          <a:p>
            <a:pPr eaLnBrk="1" hangingPunct="1">
              <a:lnSpc>
                <a:spcPct val="90000"/>
              </a:lnSpc>
            </a:pPr>
            <a:endParaRPr lang="ru-RU" altLang="ru-RU" sz="2200">
              <a:latin typeface="Times New Roman" panose="02020603050405020304" pitchFamily="18" charset="0"/>
            </a:endParaRPr>
          </a:p>
        </p:txBody>
      </p:sp>
      <p:sp>
        <p:nvSpPr>
          <p:cNvPr id="19458" name="Номер слайда 5">
            <a:extLst>
              <a:ext uri="{FF2B5EF4-FFF2-40B4-BE49-F238E27FC236}">
                <a16:creationId xmlns:a16="http://schemas.microsoft.com/office/drawing/2014/main" id="{C6313CAE-D4C7-6A49-83F6-CB44E3F1C21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957DEA-6015-4162-976A-D72F3535CD88}" type="slidenum">
              <a:rPr lang="ru-RU" altLang="ru-RU"/>
              <a:pPr eaLnBrk="1" hangingPunct="1"/>
              <a:t>19</a:t>
            </a:fld>
            <a:endParaRPr lang="ru-RU" altLang="ru-RU"/>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diamond(in)">
                                      <p:cBhvr>
                                        <p:cTn id="7" dur="2000"/>
                                        <p:tgtEl>
                                          <p:spTgt spid="35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5">
                                            <p:txEl>
                                              <p:pRg st="0" end="0"/>
                                            </p:txEl>
                                          </p:spTgt>
                                        </p:tgtEl>
                                        <p:attrNameLst>
                                          <p:attrName>style.visibility</p:attrName>
                                        </p:attrNameLst>
                                      </p:cBhvr>
                                      <p:to>
                                        <p:strVal val="visible"/>
                                      </p:to>
                                    </p:set>
                                    <p:animEffect transition="in" filter="diamond(in)">
                                      <p:cBhvr>
                                        <p:cTn id="12" dur="2000"/>
                                        <p:tgtEl>
                                          <p:spTgt spid="3584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5845">
                                            <p:txEl>
                                              <p:pRg st="1" end="1"/>
                                            </p:txEl>
                                          </p:spTgt>
                                        </p:tgtEl>
                                        <p:attrNameLst>
                                          <p:attrName>style.visibility</p:attrName>
                                        </p:attrNameLst>
                                      </p:cBhvr>
                                      <p:to>
                                        <p:strVal val="visible"/>
                                      </p:to>
                                    </p:set>
                                    <p:animEffect transition="in" filter="diamond(in)">
                                      <p:cBhvr>
                                        <p:cTn id="17" dur="2000"/>
                                        <p:tgtEl>
                                          <p:spTgt spid="3584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5845">
                                            <p:txEl>
                                              <p:pRg st="2" end="2"/>
                                            </p:txEl>
                                          </p:spTgt>
                                        </p:tgtEl>
                                        <p:attrNameLst>
                                          <p:attrName>style.visibility</p:attrName>
                                        </p:attrNameLst>
                                      </p:cBhvr>
                                      <p:to>
                                        <p:strVal val="visible"/>
                                      </p:to>
                                    </p:set>
                                    <p:animEffect transition="in" filter="diamond(in)">
                                      <p:cBhvr>
                                        <p:cTn id="22" dur="2000"/>
                                        <p:tgtEl>
                                          <p:spTgt spid="3584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5845">
                                            <p:txEl>
                                              <p:pRg st="3" end="3"/>
                                            </p:txEl>
                                          </p:spTgt>
                                        </p:tgtEl>
                                        <p:attrNameLst>
                                          <p:attrName>style.visibility</p:attrName>
                                        </p:attrNameLst>
                                      </p:cBhvr>
                                      <p:to>
                                        <p:strVal val="visible"/>
                                      </p:to>
                                    </p:set>
                                    <p:animEffect transition="in" filter="diamond(in)">
                                      <p:cBhvr>
                                        <p:cTn id="27" dur="2000"/>
                                        <p:tgtEl>
                                          <p:spTgt spid="3584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5845">
                                            <p:txEl>
                                              <p:pRg st="4" end="4"/>
                                            </p:txEl>
                                          </p:spTgt>
                                        </p:tgtEl>
                                        <p:attrNameLst>
                                          <p:attrName>style.visibility</p:attrName>
                                        </p:attrNameLst>
                                      </p:cBhvr>
                                      <p:to>
                                        <p:strVal val="visible"/>
                                      </p:to>
                                    </p:set>
                                    <p:animEffect transition="in" filter="diamond(in)">
                                      <p:cBhvr>
                                        <p:cTn id="32" dur="2000"/>
                                        <p:tgtEl>
                                          <p:spTgt spid="3584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5845">
                                            <p:txEl>
                                              <p:pRg st="5" end="5"/>
                                            </p:txEl>
                                          </p:spTgt>
                                        </p:tgtEl>
                                        <p:attrNameLst>
                                          <p:attrName>style.visibility</p:attrName>
                                        </p:attrNameLst>
                                      </p:cBhvr>
                                      <p:to>
                                        <p:strVal val="visible"/>
                                      </p:to>
                                    </p:set>
                                    <p:animEffect transition="in" filter="diamond(in)">
                                      <p:cBhvr>
                                        <p:cTn id="37" dur="2000"/>
                                        <p:tgtEl>
                                          <p:spTgt spid="3584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5845">
                                            <p:txEl>
                                              <p:pRg st="6" end="6"/>
                                            </p:txEl>
                                          </p:spTgt>
                                        </p:tgtEl>
                                        <p:attrNameLst>
                                          <p:attrName>style.visibility</p:attrName>
                                        </p:attrNameLst>
                                      </p:cBhvr>
                                      <p:to>
                                        <p:strVal val="visible"/>
                                      </p:to>
                                    </p:set>
                                    <p:animEffect transition="in" filter="diamond(in)">
                                      <p:cBhvr>
                                        <p:cTn id="42" dur="2000"/>
                                        <p:tgtEl>
                                          <p:spTgt spid="358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6732" y="1113431"/>
            <a:ext cx="6624736" cy="707886"/>
          </a:xfrm>
          <a:prstGeom prst="rect">
            <a:avLst/>
          </a:prstGeom>
          <a:noFill/>
        </p:spPr>
        <p:txBody>
          <a:bodyPr wrap="square" rtlCol="0">
            <a:spAutoFit/>
          </a:bodyPr>
          <a:lstStyle/>
          <a:p>
            <a:r>
              <a:rPr lang="en" sz="4000" b="1" dirty="0">
                <a:latin typeface="Arial" panose="020B0604020202020204" pitchFamily="34" charset="0"/>
                <a:cs typeface="Arial" panose="020B0604020202020204" pitchFamily="34" charset="0"/>
              </a:rPr>
              <a:t>Political conflict</a:t>
            </a:r>
            <a:r>
              <a:rPr lang="ru-RU" sz="40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studies</a:t>
            </a:r>
            <a:endParaRPr lang="ru-RU" sz="1400" b="1" dirty="0">
              <a:latin typeface="Arial" panose="020B0604020202020204" pitchFamily="34" charset="0"/>
              <a:cs typeface="Arial" panose="020B0604020202020204" pitchFamily="34" charset="0"/>
            </a:endParaRPr>
          </a:p>
        </p:txBody>
      </p:sp>
      <p:sp>
        <p:nvSpPr>
          <p:cNvPr id="6" name="TextBox 5"/>
          <p:cNvSpPr txBox="1"/>
          <p:nvPr/>
        </p:nvSpPr>
        <p:spPr>
          <a:xfrm>
            <a:off x="886094" y="2780928"/>
            <a:ext cx="7821876" cy="1446550"/>
          </a:xfrm>
          <a:prstGeom prst="rect">
            <a:avLst/>
          </a:prstGeom>
          <a:noFill/>
        </p:spPr>
        <p:txBody>
          <a:bodyPr wrap="square" rtlCol="0">
            <a:spAutoFit/>
          </a:bodyPr>
          <a:lstStyle/>
          <a:p>
            <a:r>
              <a:rPr lang="en-US" sz="3200" b="1" dirty="0">
                <a:solidFill>
                  <a:srgbClr val="0070C0"/>
                </a:solidFill>
                <a:latin typeface="Arial" panose="020B0604020202020204" pitchFamily="34" charset="0"/>
                <a:cs typeface="Arial" panose="020B0604020202020204" pitchFamily="34" charset="0"/>
              </a:rPr>
              <a:t>Lecture</a:t>
            </a:r>
            <a:r>
              <a:rPr lang="ru-RU" sz="3200" b="1">
                <a:solidFill>
                  <a:srgbClr val="0070C0"/>
                </a:solidFill>
                <a:latin typeface="Arial" panose="020B0604020202020204" pitchFamily="34" charset="0"/>
                <a:cs typeface="Arial" panose="020B0604020202020204" pitchFamily="34" charset="0"/>
              </a:rPr>
              <a:t> 1</a:t>
            </a:r>
            <a:r>
              <a:rPr lang="ru-RU" sz="3200" b="1" dirty="0">
                <a:solidFill>
                  <a:srgbClr val="0070C0"/>
                </a:solidFill>
                <a:latin typeface="Arial" panose="020B0604020202020204" pitchFamily="34" charset="0"/>
                <a:cs typeface="Arial" panose="020B0604020202020204" pitchFamily="34" charset="0"/>
              </a:rPr>
              <a:t>4</a:t>
            </a:r>
          </a:p>
          <a:p>
            <a:r>
              <a:rPr lang="ru-RU" sz="2800" kern="0" dirty="0" err="1">
                <a:effectLst/>
                <a:latin typeface="Arial" panose="020B0604020202020204" pitchFamily="34" charset="0"/>
                <a:ea typeface="Times New Roman" panose="02020603050405020304" pitchFamily="18" charset="0"/>
                <a:cs typeface="Arial" panose="020B0604020202020204" pitchFamily="34" charset="0"/>
              </a:rPr>
              <a:t>Negotiations</a:t>
            </a:r>
            <a:r>
              <a:rPr lang="ru-RU" sz="2800" kern="0" dirty="0">
                <a:effectLst/>
                <a:latin typeface="Arial" panose="020B0604020202020204" pitchFamily="34" charset="0"/>
                <a:ea typeface="Times New Roman" panose="02020603050405020304" pitchFamily="18" charset="0"/>
                <a:cs typeface="Arial" panose="020B0604020202020204" pitchFamily="34" charset="0"/>
              </a:rPr>
              <a:t> </a:t>
            </a:r>
            <a:r>
              <a:rPr lang="ru-RU" sz="2800" kern="0" dirty="0" err="1">
                <a:effectLst/>
                <a:latin typeface="Arial" panose="020B0604020202020204" pitchFamily="34" charset="0"/>
                <a:ea typeface="Times New Roman" panose="02020603050405020304" pitchFamily="18" charset="0"/>
                <a:cs typeface="Arial" panose="020B0604020202020204" pitchFamily="34" charset="0"/>
              </a:rPr>
              <a:t>as</a:t>
            </a:r>
            <a:r>
              <a:rPr lang="ru-RU" sz="2800" kern="0" dirty="0">
                <a:effectLst/>
                <a:latin typeface="Arial" panose="020B0604020202020204" pitchFamily="34" charset="0"/>
                <a:ea typeface="Times New Roman" panose="02020603050405020304" pitchFamily="18" charset="0"/>
                <a:cs typeface="Arial" panose="020B0604020202020204" pitchFamily="34" charset="0"/>
              </a:rPr>
              <a:t> a </a:t>
            </a:r>
            <a:r>
              <a:rPr lang="ru-RU" sz="2800" kern="0" dirty="0" err="1">
                <a:effectLst/>
                <a:latin typeface="Arial" panose="020B0604020202020204" pitchFamily="34" charset="0"/>
                <a:ea typeface="Times New Roman" panose="02020603050405020304" pitchFamily="18" charset="0"/>
                <a:cs typeface="Arial" panose="020B0604020202020204" pitchFamily="34" charset="0"/>
              </a:rPr>
              <a:t>technology</a:t>
            </a:r>
            <a:r>
              <a:rPr lang="ru-RU" sz="2800" kern="0" dirty="0">
                <a:effectLst/>
                <a:latin typeface="Arial" panose="020B0604020202020204" pitchFamily="34" charset="0"/>
                <a:ea typeface="Times New Roman" panose="02020603050405020304" pitchFamily="18" charset="0"/>
                <a:cs typeface="Arial" panose="020B0604020202020204" pitchFamily="34" charset="0"/>
              </a:rPr>
              <a:t> </a:t>
            </a:r>
            <a:r>
              <a:rPr lang="ru-RU" sz="2800" kern="0" dirty="0" err="1">
                <a:effectLst/>
                <a:latin typeface="Arial" panose="020B0604020202020204" pitchFamily="34" charset="0"/>
                <a:ea typeface="Times New Roman" panose="02020603050405020304" pitchFamily="18" charset="0"/>
                <a:cs typeface="Arial" panose="020B0604020202020204" pitchFamily="34" charset="0"/>
              </a:rPr>
              <a:t>for</a:t>
            </a:r>
            <a:r>
              <a:rPr lang="ru-RU" sz="2800" kern="0" dirty="0">
                <a:effectLst/>
                <a:latin typeface="Arial" panose="020B0604020202020204" pitchFamily="34" charset="0"/>
                <a:ea typeface="Times New Roman" panose="02020603050405020304" pitchFamily="18" charset="0"/>
                <a:cs typeface="Arial" panose="020B0604020202020204" pitchFamily="34" charset="0"/>
              </a:rPr>
              <a:t> </a:t>
            </a:r>
            <a:r>
              <a:rPr lang="ru-RU" sz="2800" kern="0" dirty="0" err="1">
                <a:effectLst/>
                <a:latin typeface="Arial" panose="020B0604020202020204" pitchFamily="34" charset="0"/>
                <a:ea typeface="Times New Roman" panose="02020603050405020304" pitchFamily="18" charset="0"/>
                <a:cs typeface="Arial" panose="020B0604020202020204" pitchFamily="34" charset="0"/>
              </a:rPr>
              <a:t>managing</a:t>
            </a:r>
            <a:r>
              <a:rPr lang="ru-RU" sz="2800" kern="0" dirty="0">
                <a:effectLst/>
                <a:latin typeface="Arial" panose="020B0604020202020204" pitchFamily="34" charset="0"/>
                <a:ea typeface="Times New Roman" panose="02020603050405020304" pitchFamily="18" charset="0"/>
                <a:cs typeface="Arial" panose="020B0604020202020204" pitchFamily="34" charset="0"/>
              </a:rPr>
              <a:t> </a:t>
            </a:r>
            <a:r>
              <a:rPr lang="ru-RU" sz="2800" kern="0" dirty="0" err="1">
                <a:effectLst/>
                <a:latin typeface="Arial" panose="020B0604020202020204" pitchFamily="34" charset="0"/>
                <a:ea typeface="Times New Roman" panose="02020603050405020304" pitchFamily="18" charset="0"/>
                <a:cs typeface="Arial" panose="020B0604020202020204" pitchFamily="34" charset="0"/>
              </a:rPr>
              <a:t>political</a:t>
            </a:r>
            <a:r>
              <a:rPr lang="ru-RU" sz="2800" kern="0" dirty="0">
                <a:effectLst/>
                <a:latin typeface="Arial" panose="020B0604020202020204" pitchFamily="34" charset="0"/>
                <a:ea typeface="Times New Roman" panose="02020603050405020304" pitchFamily="18" charset="0"/>
                <a:cs typeface="Arial" panose="020B0604020202020204" pitchFamily="34" charset="0"/>
              </a:rPr>
              <a:t> </a:t>
            </a:r>
            <a:r>
              <a:rPr lang="ru-RU" sz="2800" kern="0" dirty="0" err="1">
                <a:effectLst/>
                <a:latin typeface="Arial" panose="020B0604020202020204" pitchFamily="34" charset="0"/>
                <a:ea typeface="Times New Roman" panose="02020603050405020304" pitchFamily="18" charset="0"/>
                <a:cs typeface="Arial" panose="020B0604020202020204" pitchFamily="34" charset="0"/>
              </a:rPr>
              <a:t>conflicts</a:t>
            </a:r>
            <a:r>
              <a:rPr lang="ru-RU" sz="2800" kern="0" dirty="0">
                <a:effectLst/>
                <a:latin typeface="Arial" panose="020B0604020202020204" pitchFamily="34" charset="0"/>
                <a:ea typeface="Times New Roman" panose="02020603050405020304" pitchFamily="18" charset="0"/>
                <a:cs typeface="Arial" panose="020B0604020202020204" pitchFamily="34" charset="0"/>
              </a:rPr>
              <a:t>.</a:t>
            </a:r>
            <a:endParaRPr lang="ru-RU" sz="213200" b="1" dirty="0">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DE2F8E18-B625-ACAA-524B-0EFB0774103C}"/>
              </a:ext>
            </a:extLst>
          </p:cNvPr>
          <p:cNvPicPr>
            <a:picLocks noChangeAspect="1"/>
          </p:cNvPicPr>
          <p:nvPr/>
        </p:nvPicPr>
        <p:blipFill>
          <a:blip r:embed="rId2"/>
          <a:stretch>
            <a:fillRect/>
          </a:stretch>
        </p:blipFill>
        <p:spPr>
          <a:xfrm>
            <a:off x="395536" y="1124744"/>
            <a:ext cx="1296144" cy="1467018"/>
          </a:xfrm>
          <a:prstGeom prst="rect">
            <a:avLst/>
          </a:prstGeom>
        </p:spPr>
      </p:pic>
    </p:spTree>
    <p:extLst>
      <p:ext uri="{BB962C8B-B14F-4D97-AF65-F5344CB8AC3E}">
        <p14:creationId xmlns:p14="http://schemas.microsoft.com/office/powerpoint/2010/main" val="364834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4F3A7F60-5D00-A0D7-DE18-5278ABC46930}"/>
              </a:ext>
            </a:extLst>
          </p:cNvPr>
          <p:cNvSpPr>
            <a:spLocks noGrp="1" noChangeArrowheads="1"/>
          </p:cNvSpPr>
          <p:nvPr>
            <p:ph type="title"/>
          </p:nvPr>
        </p:nvSpPr>
        <p:spPr>
          <a:xfrm>
            <a:off x="468313" y="188913"/>
            <a:ext cx="8226425" cy="792162"/>
          </a:xfrm>
          <a:solidFill>
            <a:srgbClr val="EFAFE7"/>
          </a:solidFill>
        </p:spPr>
        <p:txBody>
          <a:bodyPr anchorCtr="1"/>
          <a:lstStyle/>
          <a:p>
            <a:pPr eaLnBrk="1" hangingPunct="1"/>
            <a:r>
              <a:rPr lang="en" altLang="ru-RU" i="1"/>
              <a:t>3. </a:t>
            </a:r>
            <a:r>
              <a:rPr lang="en" altLang="ru-RU" b="1">
                <a:latin typeface="Times New Roman" panose="02020603050405020304" pitchFamily="18" charset="0"/>
              </a:rPr>
              <a:t>Classification</a:t>
            </a:r>
            <a:r>
              <a:rPr lang="en" altLang="ru-RU" b="1"/>
              <a:t> </a:t>
            </a:r>
            <a:r>
              <a:rPr lang="en" altLang="ru-RU" b="1">
                <a:latin typeface="Times New Roman" panose="02020603050405020304" pitchFamily="18" charset="0"/>
              </a:rPr>
              <a:t>negotiations</a:t>
            </a:r>
          </a:p>
        </p:txBody>
      </p:sp>
      <p:sp>
        <p:nvSpPr>
          <p:cNvPr id="36867" name="Rectangle 3">
            <a:extLst>
              <a:ext uri="{FF2B5EF4-FFF2-40B4-BE49-F238E27FC236}">
                <a16:creationId xmlns:a16="http://schemas.microsoft.com/office/drawing/2014/main" id="{B385FE34-DDED-F80A-466E-CBE553F7883F}"/>
              </a:ext>
            </a:extLst>
          </p:cNvPr>
          <p:cNvSpPr>
            <a:spLocks noGrp="1" noChangeArrowheads="1"/>
          </p:cNvSpPr>
          <p:nvPr>
            <p:ph idx="1"/>
          </p:nvPr>
        </p:nvSpPr>
        <p:spPr>
          <a:xfrm>
            <a:off x="395288" y="1125538"/>
            <a:ext cx="8299450" cy="5399087"/>
          </a:xfrm>
        </p:spPr>
        <p:txBody>
          <a:bodyPr/>
          <a:lstStyle/>
          <a:p>
            <a:pPr eaLnBrk="1" hangingPunct="1">
              <a:lnSpc>
                <a:spcPct val="90000"/>
              </a:lnSpc>
              <a:buFontTx/>
              <a:buNone/>
            </a:pPr>
            <a:r>
              <a:rPr lang="en" altLang="ru-RU" sz="2400">
                <a:latin typeface="Times New Roman" panose="02020603050405020304" pitchFamily="18" charset="0"/>
              </a:rPr>
              <a:t>Classification </a:t>
            </a:r>
            <a:r>
              <a:rPr lang="en" altLang="ru-RU" sz="2400" i="1">
                <a:latin typeface="Times New Roman" panose="02020603050405020304" pitchFamily="18" charset="0"/>
              </a:rPr>
              <a:t>depending on the goals </a:t>
            </a:r>
            <a:r>
              <a:rPr lang="en" altLang="ru-RU" sz="2400">
                <a:latin typeface="Times New Roman" panose="02020603050405020304" pitchFamily="18" charset="0"/>
              </a:rPr>
              <a:t>set by the participants. He distinguishes such negotiations as:</a:t>
            </a:r>
          </a:p>
          <a:p>
            <a:pPr eaLnBrk="1" hangingPunct="1">
              <a:lnSpc>
                <a:spcPct val="90000"/>
              </a:lnSpc>
              <a:buFontTx/>
              <a:buNone/>
            </a:pPr>
            <a:endParaRPr lang="ru-RU" altLang="ru-RU">
              <a:cs typeface="Arial" panose="020B0604020202020204" pitchFamily="34" charset="0"/>
            </a:endParaRPr>
          </a:p>
          <a:p>
            <a:pPr eaLnBrk="1" hangingPunct="1">
              <a:lnSpc>
                <a:spcPct val="90000"/>
              </a:lnSpc>
              <a:buFontTx/>
              <a:buNone/>
            </a:pPr>
            <a:r>
              <a:rPr lang="en" altLang="ru-RU">
                <a:cs typeface="Arial" panose="020B0604020202020204" pitchFamily="34" charset="0"/>
              </a:rPr>
              <a:t>●</a:t>
            </a:r>
            <a:r>
              <a:rPr lang="en" altLang="ru-RU" sz="2200">
                <a:latin typeface="Times New Roman" panose="02020603050405020304" pitchFamily="18" charset="0"/>
              </a:rPr>
              <a:t> </a:t>
            </a:r>
            <a:r>
              <a:rPr lang="en" altLang="ru-RU" sz="2100">
                <a:latin typeface="Times New Roman" panose="02020603050405020304" pitchFamily="18" charset="0"/>
              </a:rPr>
              <a:t>Negotiations aimed at continuing existing agreements, extending previously reached agreements</a:t>
            </a:r>
            <a:r>
              <a:rPr lang="en" altLang="ru-RU"/>
              <a:t> </a:t>
            </a:r>
          </a:p>
          <a:p>
            <a:pPr eaLnBrk="1" hangingPunct="1">
              <a:lnSpc>
                <a:spcPct val="90000"/>
              </a:lnSpc>
              <a:buFontTx/>
              <a:buNone/>
            </a:pPr>
            <a:r>
              <a:rPr lang="en" altLang="ru-RU">
                <a:cs typeface="Arial" panose="020B0604020202020204" pitchFamily="34" charset="0"/>
              </a:rPr>
              <a:t>● </a:t>
            </a:r>
            <a:r>
              <a:rPr lang="en" altLang="ru-RU" sz="2100">
                <a:latin typeface="Times New Roman" panose="02020603050405020304" pitchFamily="18" charset="0"/>
              </a:rPr>
              <a:t>Negotiations with the aim of normalizing relations.</a:t>
            </a:r>
            <a:endParaRPr lang="ru-RU" altLang="ru-RU" sz="2400">
              <a:latin typeface="Times New Roman" panose="02020603050405020304" pitchFamily="18" charset="0"/>
            </a:endParaRPr>
          </a:p>
          <a:p>
            <a:pPr eaLnBrk="1" hangingPunct="1">
              <a:lnSpc>
                <a:spcPct val="90000"/>
              </a:lnSpc>
              <a:buFontTx/>
              <a:buNone/>
            </a:pPr>
            <a:r>
              <a:rPr lang="en" altLang="ru-RU">
                <a:cs typeface="Arial" panose="020B0604020202020204" pitchFamily="34" charset="0"/>
              </a:rPr>
              <a:t>● </a:t>
            </a:r>
            <a:r>
              <a:rPr lang="en" altLang="ru-RU" sz="2100">
                <a:latin typeface="Times New Roman" panose="02020603050405020304" pitchFamily="18" charset="0"/>
              </a:rPr>
              <a:t>Negotiations to achieve redistributive</a:t>
            </a:r>
            <a:r>
              <a:rPr lang="en" altLang="ru-RU"/>
              <a:t> </a:t>
            </a:r>
            <a:r>
              <a:rPr lang="en" altLang="ru-RU" sz="2100">
                <a:latin typeface="Times New Roman" panose="02020603050405020304" pitchFamily="18" charset="0"/>
              </a:rPr>
              <a:t>agreements</a:t>
            </a:r>
            <a:r>
              <a:rPr lang="en" altLang="ru-RU"/>
              <a:t> </a:t>
            </a:r>
            <a:endParaRPr lang="ru-RU" altLang="ru-RU" sz="2400">
              <a:latin typeface="Times New Roman" panose="02020603050405020304" pitchFamily="18" charset="0"/>
            </a:endParaRPr>
          </a:p>
          <a:p>
            <a:pPr eaLnBrk="1" hangingPunct="1">
              <a:lnSpc>
                <a:spcPct val="90000"/>
              </a:lnSpc>
              <a:buFontTx/>
              <a:buNone/>
            </a:pPr>
            <a:r>
              <a:rPr lang="en" altLang="ru-RU">
                <a:cs typeface="Arial" panose="020B0604020202020204" pitchFamily="34" charset="0"/>
              </a:rPr>
              <a:t>● </a:t>
            </a:r>
            <a:r>
              <a:rPr lang="en" altLang="ru-RU" sz="2100">
                <a:latin typeface="Times New Roman" panose="02020603050405020304" pitchFamily="18" charset="0"/>
              </a:rPr>
              <a:t>Negotiations to reach new agreements</a:t>
            </a:r>
            <a:r>
              <a:rPr lang="en" altLang="ru-RU"/>
              <a:t> </a:t>
            </a:r>
          </a:p>
          <a:p>
            <a:pPr eaLnBrk="1" hangingPunct="1">
              <a:lnSpc>
                <a:spcPct val="90000"/>
              </a:lnSpc>
              <a:buFontTx/>
              <a:buNone/>
            </a:pPr>
            <a:r>
              <a:rPr lang="en" altLang="ru-RU">
                <a:cs typeface="Arial" panose="020B0604020202020204" pitchFamily="34" charset="0"/>
              </a:rPr>
              <a:t>● </a:t>
            </a:r>
            <a:r>
              <a:rPr lang="en" altLang="ru-RU" sz="2100">
                <a:latin typeface="Times New Roman" panose="02020603050405020304" pitchFamily="18" charset="0"/>
              </a:rPr>
              <a:t>Negotiations aimed at obtaining side effects that are not reflected in the agreement</a:t>
            </a:r>
            <a:r>
              <a:rPr lang="en" altLang="ru-RU"/>
              <a:t> </a:t>
            </a:r>
            <a:endParaRPr lang="ru-RU" altLang="ru-RU" sz="2400">
              <a:latin typeface="Times New Roman" panose="02020603050405020304" pitchFamily="18" charset="0"/>
            </a:endParaRPr>
          </a:p>
          <a:p>
            <a:pPr eaLnBrk="1" hangingPunct="1">
              <a:lnSpc>
                <a:spcPct val="90000"/>
              </a:lnSpc>
              <a:buFontTx/>
              <a:buNone/>
            </a:pPr>
            <a:endParaRPr lang="ru-RU" altLang="ru-RU" sz="2400">
              <a:latin typeface="Times New Roman" panose="02020603050405020304" pitchFamily="18" charset="0"/>
            </a:endParaRPr>
          </a:p>
          <a:p>
            <a:pPr eaLnBrk="1" hangingPunct="1">
              <a:lnSpc>
                <a:spcPct val="90000"/>
              </a:lnSpc>
              <a:buFontTx/>
              <a:buNone/>
            </a:pPr>
            <a:endParaRPr lang="ru-RU" altLang="ru-RU" sz="2400">
              <a:latin typeface="Times New Roman" panose="02020603050405020304" pitchFamily="18" charset="0"/>
            </a:endParaRPr>
          </a:p>
        </p:txBody>
      </p:sp>
      <p:sp>
        <p:nvSpPr>
          <p:cNvPr id="20482" name="Номер слайда 5">
            <a:extLst>
              <a:ext uri="{FF2B5EF4-FFF2-40B4-BE49-F238E27FC236}">
                <a16:creationId xmlns:a16="http://schemas.microsoft.com/office/drawing/2014/main" id="{3F62AE3E-B88C-E699-8C7F-9E97D063EB9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04956C-4000-476C-B407-9FFEB7564459}" type="slidenum">
              <a:rPr lang="ru-RU" altLang="ru-RU"/>
              <a:pPr eaLnBrk="1" hangingPunct="1"/>
              <a:t>20</a:t>
            </a:fld>
            <a:endParaRPr lang="ru-RU" altLang="ru-RU"/>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20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diamond(in)">
                                      <p:cBhvr>
                                        <p:cTn id="12" dur="20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diamond(in)">
                                      <p:cBhvr>
                                        <p:cTn id="17" dur="20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diamond(in)">
                                      <p:cBhvr>
                                        <p:cTn id="22" dur="20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diamond(in)">
                                      <p:cBhvr>
                                        <p:cTn id="27" dur="2000"/>
                                        <p:tgtEl>
                                          <p:spTgt spid="36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diamond(in)">
                                      <p:cBhvr>
                                        <p:cTn id="32" dur="2000"/>
                                        <p:tgtEl>
                                          <p:spTgt spid="368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diamond(in)">
                                      <p:cBhvr>
                                        <p:cTn id="37" dur="20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86A1C378-43D8-AEC5-973B-4BF79135EE2B}"/>
              </a:ext>
            </a:extLst>
          </p:cNvPr>
          <p:cNvSpPr>
            <a:spLocks noGrp="1" noChangeArrowheads="1"/>
          </p:cNvSpPr>
          <p:nvPr>
            <p:ph type="title"/>
          </p:nvPr>
        </p:nvSpPr>
        <p:spPr>
          <a:solidFill>
            <a:srgbClr val="CDDEC0"/>
          </a:solidFill>
        </p:spPr>
        <p:txBody>
          <a:bodyPr/>
          <a:lstStyle/>
          <a:p>
            <a:pPr eaLnBrk="1" hangingPunct="1"/>
            <a:r>
              <a:rPr lang="en" altLang="ru-RU" b="1">
                <a:latin typeface="Times New Roman" panose="02020603050405020304" pitchFamily="18" charset="0"/>
              </a:rPr>
              <a:t>Method of </a:t>
            </a:r>
            <a:br>
              <a:rPr lang="ru-RU" altLang="ru-RU" b="1">
                <a:latin typeface="Times New Roman" panose="02020603050405020304" pitchFamily="18" charset="0"/>
              </a:rPr>
            </a:br>
            <a:r>
              <a:rPr lang="en" altLang="ru-RU" b="1">
                <a:latin typeface="Times New Roman" panose="02020603050405020304" pitchFamily="18" charset="0"/>
              </a:rPr>
              <a:t>principled negotiations</a:t>
            </a:r>
          </a:p>
        </p:txBody>
      </p:sp>
      <p:sp>
        <p:nvSpPr>
          <p:cNvPr id="21508" name="Rectangle 3">
            <a:extLst>
              <a:ext uri="{FF2B5EF4-FFF2-40B4-BE49-F238E27FC236}">
                <a16:creationId xmlns:a16="http://schemas.microsoft.com/office/drawing/2014/main" id="{861EA530-E91F-1517-B61B-9CE10BA57888}"/>
              </a:ext>
            </a:extLst>
          </p:cNvPr>
          <p:cNvSpPr>
            <a:spLocks noGrp="1" noChangeArrowheads="1"/>
          </p:cNvSpPr>
          <p:nvPr>
            <p:ph idx="1"/>
          </p:nvPr>
        </p:nvSpPr>
        <p:spPr>
          <a:xfrm>
            <a:off x="323850" y="1557338"/>
            <a:ext cx="8226425" cy="4464050"/>
          </a:xfrm>
        </p:spPr>
        <p:txBody>
          <a:bodyPr/>
          <a:lstStyle/>
          <a:p>
            <a:pPr algn="ctr" eaLnBrk="1" hangingPunct="1">
              <a:buFontTx/>
              <a:buNone/>
            </a:pPr>
            <a:r>
              <a:rPr lang="en" altLang="ru-RU">
                <a:latin typeface="Times New Roman" panose="02020603050405020304" pitchFamily="18" charset="0"/>
              </a:rPr>
              <a:t>Authors</a:t>
            </a:r>
            <a:r>
              <a:rPr lang="en" altLang="ru-RU"/>
              <a:t> </a:t>
            </a:r>
            <a:r>
              <a:rPr lang="en" altLang="ru-RU" u="sng">
                <a:latin typeface="Times New Roman" panose="02020603050405020304" pitchFamily="18" charset="0"/>
              </a:rPr>
              <a:t>Roger Fisher, William Ury </a:t>
            </a:r>
            <a:r>
              <a:rPr lang="en" altLang="ru-RU"/>
              <a:t>:</a:t>
            </a:r>
          </a:p>
          <a:p>
            <a:pPr eaLnBrk="1" hangingPunct="1">
              <a:lnSpc>
                <a:spcPct val="70000"/>
              </a:lnSpc>
              <a:buFontTx/>
              <a:buNone/>
            </a:pPr>
            <a:r>
              <a:rPr lang="en" altLang="ru-RU">
                <a:latin typeface="Times New Roman" panose="02020603050405020304" pitchFamily="18" charset="0"/>
              </a:rPr>
              <a:t>      </a:t>
            </a:r>
            <a:r>
              <a:rPr lang="en" altLang="ru-RU" sz="2800" b="1">
                <a:latin typeface="Times New Roman" panose="02020603050405020304" pitchFamily="18" charset="0"/>
              </a:rPr>
              <a:t>The method of principled negotiations,</a:t>
            </a:r>
          </a:p>
          <a:p>
            <a:pPr algn="ctr" eaLnBrk="1" hangingPunct="1">
              <a:lnSpc>
                <a:spcPct val="70000"/>
              </a:lnSpc>
              <a:buFontTx/>
              <a:buNone/>
            </a:pPr>
            <a:r>
              <a:rPr lang="en" altLang="ru-RU" sz="2800" b="1">
                <a:latin typeface="Times New Roman" panose="02020603050405020304" pitchFamily="18" charset="0"/>
              </a:rPr>
              <a:t>consisting of solving problems</a:t>
            </a:r>
          </a:p>
          <a:p>
            <a:pPr algn="ctr" eaLnBrk="1" hangingPunct="1">
              <a:lnSpc>
                <a:spcPct val="70000"/>
              </a:lnSpc>
              <a:buFontTx/>
              <a:buNone/>
            </a:pPr>
            <a:r>
              <a:rPr lang="en" altLang="ru-RU" sz="2800" b="1">
                <a:latin typeface="Times New Roman" panose="02020603050405020304" pitchFamily="18" charset="0"/>
              </a:rPr>
              <a:t>based on their qualitative properties,</a:t>
            </a:r>
          </a:p>
          <a:p>
            <a:pPr algn="ctr" eaLnBrk="1" hangingPunct="1">
              <a:lnSpc>
                <a:spcPct val="70000"/>
              </a:lnSpc>
              <a:buFontTx/>
              <a:buNone/>
            </a:pPr>
            <a:r>
              <a:rPr lang="en" altLang="ru-RU" sz="2800" b="1">
                <a:latin typeface="Times New Roman" panose="02020603050405020304" pitchFamily="18" charset="0"/>
              </a:rPr>
              <a:t>and not to haggle over what</a:t>
            </a:r>
          </a:p>
          <a:p>
            <a:pPr algn="ctr" eaLnBrk="1" hangingPunct="1">
              <a:lnSpc>
                <a:spcPct val="70000"/>
              </a:lnSpc>
              <a:buFontTx/>
              <a:buNone/>
            </a:pPr>
            <a:r>
              <a:rPr lang="en" altLang="ru-RU" sz="2800" b="1">
                <a:latin typeface="Times New Roman" panose="02020603050405020304" pitchFamily="18" charset="0"/>
              </a:rPr>
              <a:t>what each side can or cannot agree to.</a:t>
            </a:r>
          </a:p>
          <a:p>
            <a:pPr algn="ctr" eaLnBrk="1" hangingPunct="1">
              <a:lnSpc>
                <a:spcPct val="70000"/>
              </a:lnSpc>
              <a:buFontTx/>
              <a:buNone/>
            </a:pPr>
            <a:r>
              <a:rPr lang="en" altLang="ru-RU" sz="2800" b="1">
                <a:latin typeface="Times New Roman" panose="02020603050405020304" pitchFamily="18" charset="0"/>
              </a:rPr>
              <a:t>The principled negotiation method means</a:t>
            </a:r>
          </a:p>
          <a:p>
            <a:pPr algn="ctr" eaLnBrk="1" hangingPunct="1">
              <a:lnSpc>
                <a:spcPct val="70000"/>
              </a:lnSpc>
              <a:buFontTx/>
              <a:buNone/>
            </a:pPr>
            <a:r>
              <a:rPr lang="en" altLang="ru-RU" sz="2800" b="1">
                <a:latin typeface="Times New Roman" panose="02020603050405020304" pitchFamily="18" charset="0"/>
              </a:rPr>
              <a:t>a tough approach to the merits of the case,</a:t>
            </a:r>
          </a:p>
          <a:p>
            <a:pPr algn="ctr" eaLnBrk="1" hangingPunct="1">
              <a:lnSpc>
                <a:spcPct val="70000"/>
              </a:lnSpc>
              <a:buFontTx/>
              <a:buNone/>
            </a:pPr>
            <a:r>
              <a:rPr lang="en" altLang="ru-RU" sz="2800" b="1">
                <a:latin typeface="Times New Roman" panose="02020603050405020304" pitchFamily="18" charset="0"/>
              </a:rPr>
              <a:t>but provides for a soft approach</a:t>
            </a:r>
          </a:p>
          <a:p>
            <a:pPr algn="ctr" eaLnBrk="1" hangingPunct="1">
              <a:lnSpc>
                <a:spcPct val="70000"/>
              </a:lnSpc>
              <a:buFontTx/>
              <a:buNone/>
            </a:pPr>
            <a:r>
              <a:rPr lang="en" altLang="ru-RU" sz="2800" b="1">
                <a:latin typeface="Times New Roman" panose="02020603050405020304" pitchFamily="18" charset="0"/>
              </a:rPr>
              <a:t>to the relationship between the negotiating parties</a:t>
            </a:r>
          </a:p>
        </p:txBody>
      </p:sp>
      <p:sp>
        <p:nvSpPr>
          <p:cNvPr id="21506" name="Номер слайда 5">
            <a:extLst>
              <a:ext uri="{FF2B5EF4-FFF2-40B4-BE49-F238E27FC236}">
                <a16:creationId xmlns:a16="http://schemas.microsoft.com/office/drawing/2014/main" id="{2354D7C2-2F64-45B0-BBED-76E5BBFE48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0D033F-122F-4FB9-B2E5-D86FDE66621E}" type="slidenum">
              <a:rPr lang="ru-RU" altLang="ru-RU"/>
              <a:pPr eaLnBrk="1" hangingPunct="1"/>
              <a:t>21</a:t>
            </a:fld>
            <a:endParaRPr lang="ru-RU" altLang="ru-RU"/>
          </a:p>
        </p:txBody>
      </p:sp>
    </p:spTree>
  </p:cSld>
  <p:clrMapOvr>
    <a:masterClrMapping/>
  </p:clrMapOvr>
  <p:transition spd="med">
    <p:cover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5C17F9-6ADF-EDD8-93C4-0E1434234917}"/>
              </a:ext>
            </a:extLst>
          </p:cNvPr>
          <p:cNvSpPr>
            <a:spLocks noGrp="1" noChangeArrowheads="1"/>
          </p:cNvSpPr>
          <p:nvPr>
            <p:ph type="title"/>
          </p:nvPr>
        </p:nvSpPr>
        <p:spPr>
          <a:xfrm>
            <a:off x="395288" y="273050"/>
            <a:ext cx="8286750" cy="1284288"/>
          </a:xfrm>
          <a:solidFill>
            <a:srgbClr val="CDDEC0"/>
          </a:solidFill>
        </p:spPr>
        <p:txBody>
          <a:bodyPr/>
          <a:lstStyle/>
          <a:p>
            <a:pPr eaLnBrk="1" hangingPunct="1"/>
            <a:r>
              <a:rPr lang="en" altLang="ru-RU" b="1">
                <a:latin typeface="Times New Roman" panose="02020603050405020304" pitchFamily="18" charset="0"/>
              </a:rPr>
              <a:t>Negotiations: the importance of the collective factor</a:t>
            </a:r>
          </a:p>
        </p:txBody>
      </p:sp>
      <p:sp>
        <p:nvSpPr>
          <p:cNvPr id="40963" name="Rectangle 3">
            <a:extLst>
              <a:ext uri="{FF2B5EF4-FFF2-40B4-BE49-F238E27FC236}">
                <a16:creationId xmlns:a16="http://schemas.microsoft.com/office/drawing/2014/main" id="{68ABE162-8A1E-5B3C-4C66-FBE99881860A}"/>
              </a:ext>
            </a:extLst>
          </p:cNvPr>
          <p:cNvSpPr>
            <a:spLocks noGrp="1" noChangeArrowheads="1"/>
          </p:cNvSpPr>
          <p:nvPr>
            <p:ph idx="1"/>
          </p:nvPr>
        </p:nvSpPr>
        <p:spPr>
          <a:xfrm>
            <a:off x="468313" y="1916113"/>
            <a:ext cx="8226425" cy="4497387"/>
          </a:xfrm>
        </p:spPr>
        <p:txBody>
          <a:bodyPr/>
          <a:lstStyle/>
          <a:p>
            <a:pPr algn="ctr" eaLnBrk="1" hangingPunct="1">
              <a:buFontTx/>
              <a:buNone/>
              <a:defRPr/>
            </a:pPr>
            <a:r>
              <a:rPr lang="en" altLang="ru-RU" sz="2800" b="1" dirty="0">
                <a:latin typeface="Times New Roman" pitchFamily="18" charset="0"/>
              </a:rPr>
              <a:t>The collective factor is strong when:</a:t>
            </a:r>
          </a:p>
          <a:p>
            <a:pPr marL="457200" indent="-457200" eaLnBrk="1" hangingPunct="1">
              <a:buFont typeface="+mj-lt"/>
              <a:buAutoNum type="arabicPeriod"/>
              <a:defRPr/>
            </a:pPr>
            <a:r>
              <a:rPr lang="en" altLang="ru-RU" sz="2400" dirty="0">
                <a:latin typeface="Times New Roman" pitchFamily="18" charset="0"/>
              </a:rPr>
              <a:t>Negotiators have little freedom to define their positions.</a:t>
            </a:r>
          </a:p>
          <a:p>
            <a:pPr marL="457200" indent="-457200" eaLnBrk="1" hangingPunct="1">
              <a:buFont typeface="+mj-lt"/>
              <a:buAutoNum type="arabicPeriod"/>
              <a:defRPr/>
            </a:pPr>
            <a:r>
              <a:rPr lang="en" altLang="ru-RU" sz="2400" dirty="0">
                <a:latin typeface="Times New Roman" pitchFamily="18" charset="0"/>
              </a:rPr>
              <a:t>The negotiator feels responsible to the group.</a:t>
            </a:r>
          </a:p>
          <a:p>
            <a:pPr marL="457200" indent="-457200" eaLnBrk="1" hangingPunct="1">
              <a:buFont typeface="+mj-lt"/>
              <a:buAutoNum type="arabicPeriod"/>
              <a:defRPr/>
            </a:pPr>
            <a:r>
              <a:rPr lang="en" altLang="ru-RU" sz="2400" dirty="0">
                <a:latin typeface="Times New Roman" pitchFamily="18" charset="0"/>
              </a:rPr>
              <a:t>Only the negotiator himself is responsible for the result.</a:t>
            </a:r>
          </a:p>
          <a:p>
            <a:pPr marL="457200" indent="-457200" eaLnBrk="1" hangingPunct="1">
              <a:buFont typeface="+mj-lt"/>
              <a:buAutoNum type="arabicPeriod"/>
              <a:defRPr/>
            </a:pPr>
            <a:r>
              <a:rPr lang="en" altLang="ru-RU" sz="2400" dirty="0">
                <a:latin typeface="Times New Roman" pitchFamily="18" charset="0"/>
              </a:rPr>
              <a:t>The negotiator feels a responsibility to the voters who are in the negotiating situation.</a:t>
            </a:r>
          </a:p>
          <a:p>
            <a:pPr marL="457200" indent="-457200" eaLnBrk="1" hangingPunct="1">
              <a:buFont typeface="+mj-lt"/>
              <a:buAutoNum type="arabicPeriod"/>
              <a:defRPr/>
            </a:pPr>
            <a:r>
              <a:rPr lang="en" altLang="ru-RU" sz="2400" dirty="0">
                <a:latin typeface="Times New Roman" pitchFamily="18" charset="0"/>
              </a:rPr>
              <a:t>The negotiator is appointed than when he is elected</a:t>
            </a:r>
          </a:p>
        </p:txBody>
      </p:sp>
      <p:sp>
        <p:nvSpPr>
          <p:cNvPr id="22530" name="Номер слайда 5">
            <a:extLst>
              <a:ext uri="{FF2B5EF4-FFF2-40B4-BE49-F238E27FC236}">
                <a16:creationId xmlns:a16="http://schemas.microsoft.com/office/drawing/2014/main" id="{451FE7DC-05A6-B50A-A8A7-28F64E8624F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84252A-4039-4255-A4EF-6512C4B8264F}" type="slidenum">
              <a:rPr lang="ru-RU" altLang="ru-RU"/>
              <a:pPr eaLnBrk="1" hangingPunct="1"/>
              <a:t>22</a:t>
            </a:fld>
            <a:endParaRPr lang="ru-RU" altLang="ru-RU"/>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13" dur="500"/>
                                        <p:tgtEl>
                                          <p:spTgt spid="4096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8" dur="500"/>
                                        <p:tgtEl>
                                          <p:spTgt spid="4096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23" dur="500"/>
                                        <p:tgtEl>
                                          <p:spTgt spid="409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28" dur="500"/>
                                        <p:tgtEl>
                                          <p:spTgt spid="4096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33" dur="500"/>
                                        <p:tgtEl>
                                          <p:spTgt spid="4096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38"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FD4EB62-95F3-51A0-A724-F9D1386A1B2E}"/>
              </a:ext>
            </a:extLst>
          </p:cNvPr>
          <p:cNvSpPr>
            <a:spLocks noGrp="1" noChangeArrowheads="1"/>
          </p:cNvSpPr>
          <p:nvPr>
            <p:ph type="title"/>
          </p:nvPr>
        </p:nvSpPr>
        <p:spPr>
          <a:xfrm>
            <a:off x="468313" y="260350"/>
            <a:ext cx="8229600" cy="882650"/>
          </a:xfrm>
          <a:solidFill>
            <a:schemeClr val="accent1"/>
          </a:solidFill>
        </p:spPr>
        <p:txBody>
          <a:bodyPr/>
          <a:lstStyle/>
          <a:p>
            <a:pPr eaLnBrk="1" hangingPunct="1"/>
            <a:r>
              <a:rPr lang="en" altLang="ru-RU" sz="4000" b="1">
                <a:latin typeface="Times New Roman" panose="02020603050405020304" pitchFamily="18" charset="0"/>
              </a:rPr>
              <a:t>Possible outcomes of negotiations</a:t>
            </a:r>
          </a:p>
        </p:txBody>
      </p:sp>
      <p:sp>
        <p:nvSpPr>
          <p:cNvPr id="41987" name="Rectangle 3">
            <a:extLst>
              <a:ext uri="{FF2B5EF4-FFF2-40B4-BE49-F238E27FC236}">
                <a16:creationId xmlns:a16="http://schemas.microsoft.com/office/drawing/2014/main" id="{3235413B-3F71-B940-0CB2-102449554F80}"/>
              </a:ext>
            </a:extLst>
          </p:cNvPr>
          <p:cNvSpPr>
            <a:spLocks noGrp="1" noChangeArrowheads="1"/>
          </p:cNvSpPr>
          <p:nvPr>
            <p:ph idx="1"/>
          </p:nvPr>
        </p:nvSpPr>
        <p:spPr>
          <a:xfrm>
            <a:off x="455613" y="1598613"/>
            <a:ext cx="8437562" cy="966787"/>
          </a:xfrm>
        </p:spPr>
        <p:txBody>
          <a:bodyPr/>
          <a:lstStyle/>
          <a:p>
            <a:pPr algn="ctr" eaLnBrk="1" hangingPunct="1">
              <a:buFontTx/>
              <a:buNone/>
            </a:pPr>
            <a:r>
              <a:rPr lang="en" altLang="ru-RU" sz="2800" b="1">
                <a:latin typeface="Times New Roman" panose="02020603050405020304" pitchFamily="18" charset="0"/>
              </a:rPr>
              <a:t>There are four possible outcomes of negotiations.</a:t>
            </a:r>
          </a:p>
          <a:p>
            <a:pPr eaLnBrk="1" hangingPunct="1">
              <a:buFontTx/>
              <a:buNone/>
            </a:pPr>
            <a:endParaRPr lang="ru-RU" altLang="ru-RU" sz="2800" b="1">
              <a:latin typeface="Times New Roman" panose="02020603050405020304" pitchFamily="18" charset="0"/>
              <a:cs typeface="Times New Roman" panose="02020603050405020304" pitchFamily="18" charset="0"/>
            </a:endParaRPr>
          </a:p>
          <a:p>
            <a:pPr eaLnBrk="1" hangingPunct="1">
              <a:buFontTx/>
              <a:buNone/>
            </a:pPr>
            <a:endParaRPr lang="el-GR" altLang="ru-RU" sz="2400" b="1">
              <a:latin typeface="Times New Roman" panose="02020603050405020304" pitchFamily="18" charset="0"/>
            </a:endParaRPr>
          </a:p>
        </p:txBody>
      </p:sp>
      <p:sp>
        <p:nvSpPr>
          <p:cNvPr id="23554" name="Номер слайда 5">
            <a:extLst>
              <a:ext uri="{FF2B5EF4-FFF2-40B4-BE49-F238E27FC236}">
                <a16:creationId xmlns:a16="http://schemas.microsoft.com/office/drawing/2014/main" id="{D606C370-3DB0-BA33-F315-F954CC92DD5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B78D5E-8A35-48C5-ACE5-9EB1ECF138E8}" type="slidenum">
              <a:rPr lang="ru-RU" altLang="ru-RU"/>
              <a:pPr eaLnBrk="1" hangingPunct="1"/>
              <a:t>23</a:t>
            </a:fld>
            <a:endParaRPr lang="ru-RU" altLang="ru-RU"/>
          </a:p>
        </p:txBody>
      </p:sp>
      <p:sp>
        <p:nvSpPr>
          <p:cNvPr id="41988" name="Oval 4">
            <a:extLst>
              <a:ext uri="{FF2B5EF4-FFF2-40B4-BE49-F238E27FC236}">
                <a16:creationId xmlns:a16="http://schemas.microsoft.com/office/drawing/2014/main" id="{C22B01AD-6A82-5696-2112-ED7173A96CA5}"/>
              </a:ext>
            </a:extLst>
          </p:cNvPr>
          <p:cNvSpPr>
            <a:spLocks noChangeArrowheads="1"/>
          </p:cNvSpPr>
          <p:nvPr/>
        </p:nvSpPr>
        <p:spPr bwMode="auto">
          <a:xfrm>
            <a:off x="179388" y="1628775"/>
            <a:ext cx="8785225" cy="10080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41989" name="Line 5">
            <a:extLst>
              <a:ext uri="{FF2B5EF4-FFF2-40B4-BE49-F238E27FC236}">
                <a16:creationId xmlns:a16="http://schemas.microsoft.com/office/drawing/2014/main" id="{808271A7-9D8D-9AEF-9847-6BB3AEB40488}"/>
              </a:ext>
            </a:extLst>
          </p:cNvPr>
          <p:cNvSpPr>
            <a:spLocks noChangeShapeType="1"/>
          </p:cNvSpPr>
          <p:nvPr/>
        </p:nvSpPr>
        <p:spPr bwMode="auto">
          <a:xfrm flipH="1">
            <a:off x="1692275" y="2636838"/>
            <a:ext cx="287338"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990" name="Line 6">
            <a:extLst>
              <a:ext uri="{FF2B5EF4-FFF2-40B4-BE49-F238E27FC236}">
                <a16:creationId xmlns:a16="http://schemas.microsoft.com/office/drawing/2014/main" id="{AA9162CF-2838-7680-4144-476816EB8C72}"/>
              </a:ext>
            </a:extLst>
          </p:cNvPr>
          <p:cNvSpPr>
            <a:spLocks noChangeShapeType="1"/>
          </p:cNvSpPr>
          <p:nvPr/>
        </p:nvSpPr>
        <p:spPr bwMode="auto">
          <a:xfrm>
            <a:off x="3708400" y="2708275"/>
            <a:ext cx="0" cy="1225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991" name="Line 7">
            <a:extLst>
              <a:ext uri="{FF2B5EF4-FFF2-40B4-BE49-F238E27FC236}">
                <a16:creationId xmlns:a16="http://schemas.microsoft.com/office/drawing/2014/main" id="{7B4F0DDE-A9DF-5AB4-9028-34F9B2F5A7C2}"/>
              </a:ext>
            </a:extLst>
          </p:cNvPr>
          <p:cNvSpPr>
            <a:spLocks noChangeShapeType="1"/>
          </p:cNvSpPr>
          <p:nvPr/>
        </p:nvSpPr>
        <p:spPr bwMode="auto">
          <a:xfrm flipH="1">
            <a:off x="5508625" y="2708275"/>
            <a:ext cx="71438"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992" name="Line 8">
            <a:extLst>
              <a:ext uri="{FF2B5EF4-FFF2-40B4-BE49-F238E27FC236}">
                <a16:creationId xmlns:a16="http://schemas.microsoft.com/office/drawing/2014/main" id="{1944FE34-53DA-F78E-8F85-C41EA2ADCD25}"/>
              </a:ext>
            </a:extLst>
          </p:cNvPr>
          <p:cNvSpPr>
            <a:spLocks noChangeShapeType="1"/>
          </p:cNvSpPr>
          <p:nvPr/>
        </p:nvSpPr>
        <p:spPr bwMode="auto">
          <a:xfrm flipH="1">
            <a:off x="7524750" y="2636838"/>
            <a:ext cx="0"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993" name="Rectangle 9">
            <a:extLst>
              <a:ext uri="{FF2B5EF4-FFF2-40B4-BE49-F238E27FC236}">
                <a16:creationId xmlns:a16="http://schemas.microsoft.com/office/drawing/2014/main" id="{425658A1-EA2B-7C4D-F543-E09C2CB58DB3}"/>
              </a:ext>
            </a:extLst>
          </p:cNvPr>
          <p:cNvSpPr>
            <a:spLocks noChangeArrowheads="1"/>
          </p:cNvSpPr>
          <p:nvPr/>
        </p:nvSpPr>
        <p:spPr bwMode="auto">
          <a:xfrm>
            <a:off x="3059113" y="3573463"/>
            <a:ext cx="16573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ru-RU" altLang="ru-RU" sz="2000">
              <a:effectLst>
                <a:outerShdw blurRad="38100" dist="38100" dir="2700000" algn="tl">
                  <a:srgbClr val="C0C0C0"/>
                </a:outerShdw>
              </a:effectLst>
              <a:latin typeface="Times New Roman" pitchFamily="18" charset="0"/>
            </a:endParaRPr>
          </a:p>
          <a:p>
            <a:pPr algn="ctr">
              <a:defRPr/>
            </a:pPr>
            <a:r>
              <a:rPr lang="en" altLang="ru-RU" sz="2400" b="1">
                <a:effectLst>
                  <a:outerShdw blurRad="38100" dist="38100" dir="2700000" algn="tl">
                    <a:srgbClr val="C0C0C0"/>
                  </a:outerShdw>
                </a:effectLst>
                <a:latin typeface="Times New Roman" pitchFamily="18" charset="0"/>
              </a:rPr>
              <a:t>conflict</a:t>
            </a:r>
          </a:p>
          <a:p>
            <a:pPr>
              <a:defRPr/>
            </a:pPr>
            <a:endParaRPr lang="ru-RU" altLang="ru-RU" sz="2400" b="1">
              <a:effectLst>
                <a:outerShdw blurRad="38100" dist="38100" dir="2700000" algn="tl">
                  <a:srgbClr val="C0C0C0"/>
                </a:outerShdw>
              </a:effectLst>
              <a:latin typeface="Times New Roman" pitchFamily="18" charset="0"/>
            </a:endParaRPr>
          </a:p>
          <a:p>
            <a:pPr>
              <a:defRPr/>
            </a:pPr>
            <a:endParaRPr lang="ru-RU" altLang="ru-RU" sz="2000">
              <a:latin typeface="Times New Roman" pitchFamily="18" charset="0"/>
            </a:endParaRPr>
          </a:p>
        </p:txBody>
      </p:sp>
      <p:sp>
        <p:nvSpPr>
          <p:cNvPr id="41995" name="Rectangle 11">
            <a:extLst>
              <a:ext uri="{FF2B5EF4-FFF2-40B4-BE49-F238E27FC236}">
                <a16:creationId xmlns:a16="http://schemas.microsoft.com/office/drawing/2014/main" id="{248EFDF7-6D91-B18D-1B1A-6904D475002D}"/>
              </a:ext>
            </a:extLst>
          </p:cNvPr>
          <p:cNvSpPr>
            <a:spLocks noChangeArrowheads="1"/>
          </p:cNvSpPr>
          <p:nvPr/>
        </p:nvSpPr>
        <p:spPr bwMode="auto">
          <a:xfrm>
            <a:off x="539750" y="3573463"/>
            <a:ext cx="1873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 altLang="ru-RU" sz="2000">
                <a:latin typeface="Times New Roman" pitchFamily="18" charset="0"/>
              </a:rPr>
              <a:t> </a:t>
            </a:r>
            <a:r>
              <a:rPr lang="en" altLang="ru-RU" sz="2400" b="1">
                <a:effectLst>
                  <a:outerShdw blurRad="38100" dist="38100" dir="2700000" algn="tl">
                    <a:srgbClr val="C0C0C0"/>
                  </a:outerShdw>
                </a:effectLst>
                <a:latin typeface="Times New Roman" pitchFamily="18" charset="0"/>
              </a:rPr>
              <a:t>compromise</a:t>
            </a:r>
          </a:p>
          <a:p>
            <a:pPr>
              <a:defRPr/>
            </a:pPr>
            <a:endParaRPr lang="ru-RU" altLang="ru-RU" sz="2400" b="1">
              <a:effectLst>
                <a:outerShdw blurRad="38100" dist="38100" dir="2700000" algn="tl">
                  <a:srgbClr val="C0C0C0"/>
                </a:outerShdw>
              </a:effectLst>
              <a:latin typeface="Times New Roman" pitchFamily="18" charset="0"/>
            </a:endParaRPr>
          </a:p>
          <a:p>
            <a:pPr>
              <a:defRPr/>
            </a:pPr>
            <a:r>
              <a:rPr lang="en" altLang="ru-RU" sz="2000">
                <a:effectLst>
                  <a:outerShdw blurRad="38100" dist="38100" dir="2700000" algn="tl">
                    <a:srgbClr val="C0C0C0"/>
                  </a:outerShdw>
                </a:effectLst>
                <a:latin typeface="Times New Roman" pitchFamily="18" charset="0"/>
              </a:rPr>
              <a:t> </a:t>
            </a:r>
            <a:endParaRPr lang="ru-RU" altLang="ru-RU" sz="2000">
              <a:latin typeface="Times New Roman" pitchFamily="18" charset="0"/>
            </a:endParaRPr>
          </a:p>
        </p:txBody>
      </p:sp>
      <p:sp>
        <p:nvSpPr>
          <p:cNvPr id="41996" name="Rectangle 12">
            <a:extLst>
              <a:ext uri="{FF2B5EF4-FFF2-40B4-BE49-F238E27FC236}">
                <a16:creationId xmlns:a16="http://schemas.microsoft.com/office/drawing/2014/main" id="{6AB3F030-34B7-65B4-D859-449C629D8BAC}"/>
              </a:ext>
            </a:extLst>
          </p:cNvPr>
          <p:cNvSpPr>
            <a:spLocks noChangeArrowheads="1"/>
          </p:cNvSpPr>
          <p:nvPr/>
        </p:nvSpPr>
        <p:spPr bwMode="auto">
          <a:xfrm>
            <a:off x="6877050" y="2565400"/>
            <a:ext cx="1657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ru-RU" altLang="ru-RU" sz="2000">
              <a:effectLst>
                <a:outerShdw blurRad="38100" dist="38100" dir="2700000" algn="tl">
                  <a:srgbClr val="C0C0C0"/>
                </a:outerShdw>
              </a:effectLst>
              <a:latin typeface="Times New Roman" pitchFamily="18" charset="0"/>
            </a:endParaRPr>
          </a:p>
          <a:p>
            <a:pPr>
              <a:defRPr/>
            </a:pPr>
            <a:endParaRPr lang="ru-RU" altLang="ru-RU" sz="2000">
              <a:effectLst>
                <a:outerShdw blurRad="38100" dist="38100" dir="2700000" algn="tl">
                  <a:srgbClr val="C0C0C0"/>
                </a:outerShdw>
              </a:effectLst>
              <a:latin typeface="Times New Roman" pitchFamily="18" charset="0"/>
            </a:endParaRPr>
          </a:p>
          <a:p>
            <a:pPr>
              <a:defRPr/>
            </a:pPr>
            <a:endParaRPr lang="ru-RU" altLang="ru-RU" sz="2000">
              <a:effectLst>
                <a:outerShdw blurRad="38100" dist="38100" dir="2700000" algn="tl">
                  <a:srgbClr val="C0C0C0"/>
                </a:outerShdw>
              </a:effectLst>
              <a:latin typeface="Times New Roman" pitchFamily="18" charset="0"/>
            </a:endParaRPr>
          </a:p>
          <a:p>
            <a:pPr>
              <a:defRPr/>
            </a:pPr>
            <a:endParaRPr lang="ru-RU" altLang="ru-RU" sz="2000">
              <a:effectLst>
                <a:outerShdw blurRad="38100" dist="38100" dir="2700000" algn="tl">
                  <a:srgbClr val="C0C0C0"/>
                </a:outerShdw>
              </a:effectLst>
              <a:latin typeface="Times New Roman" pitchFamily="18" charset="0"/>
            </a:endParaRPr>
          </a:p>
          <a:p>
            <a:pPr algn="ctr">
              <a:defRPr/>
            </a:pPr>
            <a:r>
              <a:rPr lang="en" altLang="ru-RU" sz="2000">
                <a:effectLst>
                  <a:outerShdw blurRad="38100" dist="38100" dir="2700000" algn="tl">
                    <a:srgbClr val="C0C0C0"/>
                  </a:outerShdw>
                </a:effectLst>
                <a:latin typeface="Times New Roman" pitchFamily="18" charset="0"/>
              </a:rPr>
              <a:t> </a:t>
            </a:r>
            <a:r>
              <a:rPr lang="en" altLang="ru-RU" sz="2400" b="1">
                <a:effectLst>
                  <a:outerShdw blurRad="38100" dist="38100" dir="2700000" algn="tl">
                    <a:srgbClr val="C0C0C0"/>
                  </a:outerShdw>
                </a:effectLst>
                <a:latin typeface="Times New Roman" pitchFamily="18" charset="0"/>
              </a:rPr>
              <a:t>apathy</a:t>
            </a:r>
            <a:r>
              <a:rPr lang="en" altLang="ru-RU" sz="2400" b="1">
                <a:latin typeface="Times New Roman" pitchFamily="18" charset="0"/>
              </a:rPr>
              <a:t> </a:t>
            </a:r>
          </a:p>
        </p:txBody>
      </p:sp>
      <p:sp>
        <p:nvSpPr>
          <p:cNvPr id="41997" name="Rectangle 13">
            <a:extLst>
              <a:ext uri="{FF2B5EF4-FFF2-40B4-BE49-F238E27FC236}">
                <a16:creationId xmlns:a16="http://schemas.microsoft.com/office/drawing/2014/main" id="{7949E332-7A82-91A4-862B-83FD5B9CBA04}"/>
              </a:ext>
            </a:extLst>
          </p:cNvPr>
          <p:cNvSpPr>
            <a:spLocks noChangeArrowheads="1"/>
          </p:cNvSpPr>
          <p:nvPr/>
        </p:nvSpPr>
        <p:spPr bwMode="auto">
          <a:xfrm>
            <a:off x="5003800" y="2852738"/>
            <a:ext cx="16573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ru-RU" altLang="ru-RU" sz="2000">
              <a:effectLst>
                <a:outerShdw blurRad="38100" dist="38100" dir="2700000" algn="tl">
                  <a:srgbClr val="C0C0C0"/>
                </a:outerShdw>
              </a:effectLst>
              <a:latin typeface="Times New Roman" pitchFamily="18" charset="0"/>
            </a:endParaRPr>
          </a:p>
          <a:p>
            <a:pPr>
              <a:defRPr/>
            </a:pPr>
            <a:endParaRPr lang="ru-RU" altLang="ru-RU" sz="2000">
              <a:effectLst>
                <a:outerShdw blurRad="38100" dist="38100" dir="2700000" algn="tl">
                  <a:srgbClr val="C0C0C0"/>
                </a:outerShdw>
              </a:effectLst>
              <a:latin typeface="Times New Roman" pitchFamily="18" charset="0"/>
            </a:endParaRPr>
          </a:p>
          <a:p>
            <a:pPr>
              <a:defRPr/>
            </a:pPr>
            <a:endParaRPr lang="ru-RU" altLang="ru-RU" sz="2000">
              <a:effectLst>
                <a:outerShdw blurRad="38100" dist="38100" dir="2700000" algn="tl">
                  <a:srgbClr val="C0C0C0"/>
                </a:outerShdw>
              </a:effectLst>
              <a:latin typeface="Times New Roman" pitchFamily="18" charset="0"/>
            </a:endParaRPr>
          </a:p>
          <a:p>
            <a:pPr algn="ctr">
              <a:defRPr/>
            </a:pPr>
            <a:r>
              <a:rPr lang="en" altLang="ru-RU" sz="2000">
                <a:effectLst>
                  <a:outerShdw blurRad="38100" dist="38100" dir="2700000" algn="tl">
                    <a:srgbClr val="C0C0C0"/>
                  </a:outerShdw>
                </a:effectLst>
                <a:latin typeface="Times New Roman" pitchFamily="18" charset="0"/>
              </a:rPr>
              <a:t> </a:t>
            </a:r>
            <a:r>
              <a:rPr lang="en" altLang="ru-RU" sz="2400" b="1">
                <a:effectLst>
                  <a:outerShdw blurRad="38100" dist="38100" dir="2700000" algn="tl">
                    <a:srgbClr val="C0C0C0"/>
                  </a:outerShdw>
                </a:effectLst>
                <a:latin typeface="Times New Roman" pitchFamily="18" charset="0"/>
              </a:rPr>
              <a:t>collusion</a:t>
            </a:r>
          </a:p>
          <a:p>
            <a:pPr>
              <a:defRPr/>
            </a:pPr>
            <a:endParaRPr lang="ru-RU" altLang="ru-RU" sz="2400" b="1">
              <a:effectLst>
                <a:outerShdw blurRad="38100" dist="38100" dir="2700000" algn="tl">
                  <a:srgbClr val="C0C0C0"/>
                </a:outerShdw>
              </a:effectLst>
              <a:latin typeface="Times New Roman" pitchFamily="18" charset="0"/>
            </a:endParaRPr>
          </a:p>
          <a:p>
            <a:pPr>
              <a:defRPr/>
            </a:pPr>
            <a:r>
              <a:rPr lang="en" altLang="ru-RU" sz="2000">
                <a:effectLst>
                  <a:outerShdw blurRad="38100" dist="38100" dir="2700000" algn="tl">
                    <a:srgbClr val="C0C0C0"/>
                  </a:outerShdw>
                </a:effectLst>
                <a:latin typeface="Times New Roman" pitchFamily="18" charset="0"/>
              </a:rPr>
              <a:t> </a:t>
            </a:r>
            <a:endParaRPr lang="ru-RU" altLang="ru-RU" sz="2000">
              <a:latin typeface="Times New Roman"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mph" presetSubtype="0" grpId="0" nodeType="clickEffect">
                                  <p:stCondLst>
                                    <p:cond delay="0"/>
                                  </p:stCondLst>
                                  <p:childTnLst>
                                    <p:set>
                                      <p:cBhvr override="childStyle">
                                        <p:cTn id="6" dur="500" fill="hold"/>
                                        <p:tgtEl>
                                          <p:spTgt spid="41986"/>
                                        </p:tgtEl>
                                        <p:attrNameLst>
                                          <p:attrName>style.color</p:attrName>
                                        </p:attrNameLst>
                                      </p:cBhvr>
                                      <p:to>
                                        <p:clrVal>
                                          <a:schemeClr val="accent2"/>
                                        </p:clrVal>
                                      </p:to>
                                    </p:set>
                                    <p:set>
                                      <p:cBhvr override="childStyle">
                                        <p:cTn id="7" dur="500" fill="hold"/>
                                        <p:tgtEl>
                                          <p:spTgt spid="41986"/>
                                        </p:tgtEl>
                                        <p:attrNameLst>
                                          <p:attrName>style.fontStyle</p:attrName>
                                        </p:attrNameLst>
                                      </p:cBhvr>
                                      <p:to>
                                        <p:strVal val="italic"/>
                                      </p:to>
                                    </p:set>
                                    <p:set>
                                      <p:cBhvr>
                                        <p:cTn id="8" dur="500" fill="hold"/>
                                        <p:tgtEl>
                                          <p:spTgt spid="41986"/>
                                        </p:tgtEl>
                                        <p:attrNameLst>
                                          <p:attrName>style.fontWeight</p:attrName>
                                        </p:attrNameLst>
                                      </p:cBhvr>
                                      <p:to>
                                        <p:strVal val="bold"/>
                                      </p:to>
                                    </p:set>
                                    <p:set>
                                      <p:cBhvr>
                                        <p:cTn id="9" dur="500" fill="hold"/>
                                        <p:tgtEl>
                                          <p:spTgt spid="41986"/>
                                        </p:tgtEl>
                                        <p:attrNameLst>
                                          <p:attrName>style.textDecorationUnderline</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1987">
                                            <p:txEl>
                                              <p:pRg st="0" end="0"/>
                                            </p:txEl>
                                          </p:spTgt>
                                        </p:tgtEl>
                                        <p:attrNameLst>
                                          <p:attrName>style.visibility</p:attrName>
                                        </p:attrNameLst>
                                      </p:cBhvr>
                                      <p:to>
                                        <p:strVal val="visible"/>
                                      </p:to>
                                    </p:set>
                                    <p:animEffect transition="in" filter="wipe(down)">
                                      <p:cBhvr>
                                        <p:cTn id="14" dur="500"/>
                                        <p:tgtEl>
                                          <p:spTgt spid="41987">
                                            <p:txEl>
                                              <p:pRg st="0" end="0"/>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wipe(down)">
                                      <p:cBhvr>
                                        <p:cTn id="17" dur="500"/>
                                        <p:tgtEl>
                                          <p:spTgt spid="41988"/>
                                        </p:tgtEl>
                                      </p:cBhvr>
                                    </p:animEffect>
                                  </p:childTnLst>
                                </p:cTn>
                              </p:par>
                              <p:par>
                                <p:cTn id="18" presetID="22" presetClass="entr" presetSubtype="4" fill="hold" nodeType="withEffect">
                                  <p:stCondLst>
                                    <p:cond delay="0"/>
                                  </p:stCondLst>
                                  <p:childTnLst>
                                    <p:set>
                                      <p:cBhvr>
                                        <p:cTn id="19" dur="1" fill="hold">
                                          <p:stCondLst>
                                            <p:cond delay="0"/>
                                          </p:stCondLst>
                                        </p:cTn>
                                        <p:tgtEl>
                                          <p:spTgt spid="41989"/>
                                        </p:tgtEl>
                                        <p:attrNameLst>
                                          <p:attrName>style.visibility</p:attrName>
                                        </p:attrNameLst>
                                      </p:cBhvr>
                                      <p:to>
                                        <p:strVal val="visible"/>
                                      </p:to>
                                    </p:set>
                                    <p:animEffect transition="in" filter="wipe(down)">
                                      <p:cBhvr>
                                        <p:cTn id="20" dur="500"/>
                                        <p:tgtEl>
                                          <p:spTgt spid="41989"/>
                                        </p:tgtEl>
                                      </p:cBhvr>
                                    </p:animEffect>
                                  </p:childTnLst>
                                </p:cTn>
                              </p:par>
                              <p:par>
                                <p:cTn id="21" presetID="22" presetClass="entr" presetSubtype="4" fill="hold" nodeType="withEffect">
                                  <p:stCondLst>
                                    <p:cond delay="0"/>
                                  </p:stCondLst>
                                  <p:childTnLst>
                                    <p:set>
                                      <p:cBhvr>
                                        <p:cTn id="22" dur="1" fill="hold">
                                          <p:stCondLst>
                                            <p:cond delay="0"/>
                                          </p:stCondLst>
                                        </p:cTn>
                                        <p:tgtEl>
                                          <p:spTgt spid="41990"/>
                                        </p:tgtEl>
                                        <p:attrNameLst>
                                          <p:attrName>style.visibility</p:attrName>
                                        </p:attrNameLst>
                                      </p:cBhvr>
                                      <p:to>
                                        <p:strVal val="visible"/>
                                      </p:to>
                                    </p:set>
                                    <p:animEffect transition="in" filter="wipe(down)">
                                      <p:cBhvr>
                                        <p:cTn id="23" dur="500"/>
                                        <p:tgtEl>
                                          <p:spTgt spid="41990"/>
                                        </p:tgtEl>
                                      </p:cBhvr>
                                    </p:animEffect>
                                  </p:childTnLst>
                                </p:cTn>
                              </p:par>
                              <p:par>
                                <p:cTn id="24" presetID="22" presetClass="entr" presetSubtype="4" fill="hold" nodeType="withEffect">
                                  <p:stCondLst>
                                    <p:cond delay="0"/>
                                  </p:stCondLst>
                                  <p:childTnLst>
                                    <p:set>
                                      <p:cBhvr>
                                        <p:cTn id="25" dur="1" fill="hold">
                                          <p:stCondLst>
                                            <p:cond delay="0"/>
                                          </p:stCondLst>
                                        </p:cTn>
                                        <p:tgtEl>
                                          <p:spTgt spid="41991"/>
                                        </p:tgtEl>
                                        <p:attrNameLst>
                                          <p:attrName>style.visibility</p:attrName>
                                        </p:attrNameLst>
                                      </p:cBhvr>
                                      <p:to>
                                        <p:strVal val="visible"/>
                                      </p:to>
                                    </p:set>
                                    <p:animEffect transition="in" filter="wipe(down)">
                                      <p:cBhvr>
                                        <p:cTn id="26" dur="500"/>
                                        <p:tgtEl>
                                          <p:spTgt spid="41991"/>
                                        </p:tgtEl>
                                      </p:cBhvr>
                                    </p:animEffect>
                                  </p:childTnLst>
                                </p:cTn>
                              </p:par>
                              <p:par>
                                <p:cTn id="27" presetID="22" presetClass="entr" presetSubtype="4" fill="hold" nodeType="withEffect">
                                  <p:stCondLst>
                                    <p:cond delay="0"/>
                                  </p:stCondLst>
                                  <p:childTnLst>
                                    <p:set>
                                      <p:cBhvr>
                                        <p:cTn id="28" dur="1" fill="hold">
                                          <p:stCondLst>
                                            <p:cond delay="0"/>
                                          </p:stCondLst>
                                        </p:cTn>
                                        <p:tgtEl>
                                          <p:spTgt spid="41992"/>
                                        </p:tgtEl>
                                        <p:attrNameLst>
                                          <p:attrName>style.visibility</p:attrName>
                                        </p:attrNameLst>
                                      </p:cBhvr>
                                      <p:to>
                                        <p:strVal val="visible"/>
                                      </p:to>
                                    </p:set>
                                    <p:animEffect transition="in" filter="wipe(down)">
                                      <p:cBhvr>
                                        <p:cTn id="29" dur="500"/>
                                        <p:tgtEl>
                                          <p:spTgt spid="4199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41995"/>
                                        </p:tgtEl>
                                        <p:attrNameLst>
                                          <p:attrName>style.visibility</p:attrName>
                                        </p:attrNameLst>
                                      </p:cBhvr>
                                      <p:to>
                                        <p:strVal val="visible"/>
                                      </p:to>
                                    </p:set>
                                    <p:anim calcmode="lin" valueType="num">
                                      <p:cBhvr>
                                        <p:cTn id="34" dur="1000" fill="hold"/>
                                        <p:tgtEl>
                                          <p:spTgt spid="41995"/>
                                        </p:tgtEl>
                                        <p:attrNameLst>
                                          <p:attrName>ppt_w</p:attrName>
                                        </p:attrNameLst>
                                      </p:cBhvr>
                                      <p:tavLst>
                                        <p:tav tm="0">
                                          <p:val>
                                            <p:strVal val="#ppt_w+.3"/>
                                          </p:val>
                                        </p:tav>
                                        <p:tav tm="100000">
                                          <p:val>
                                            <p:strVal val="#ppt_w"/>
                                          </p:val>
                                        </p:tav>
                                      </p:tavLst>
                                    </p:anim>
                                    <p:anim calcmode="lin" valueType="num">
                                      <p:cBhvr>
                                        <p:cTn id="35" dur="1000" fill="hold"/>
                                        <p:tgtEl>
                                          <p:spTgt spid="41995"/>
                                        </p:tgtEl>
                                        <p:attrNameLst>
                                          <p:attrName>ppt_h</p:attrName>
                                        </p:attrNameLst>
                                      </p:cBhvr>
                                      <p:tavLst>
                                        <p:tav tm="0">
                                          <p:val>
                                            <p:strVal val="#ppt_h"/>
                                          </p:val>
                                        </p:tav>
                                        <p:tav tm="100000">
                                          <p:val>
                                            <p:strVal val="#ppt_h"/>
                                          </p:val>
                                        </p:tav>
                                      </p:tavLst>
                                    </p:anim>
                                    <p:animEffect transition="in" filter="fade">
                                      <p:cBhvr>
                                        <p:cTn id="36" dur="1000"/>
                                        <p:tgtEl>
                                          <p:spTgt spid="41995"/>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41993"/>
                                        </p:tgtEl>
                                        <p:attrNameLst>
                                          <p:attrName>style.visibility</p:attrName>
                                        </p:attrNameLst>
                                      </p:cBhvr>
                                      <p:to>
                                        <p:strVal val="visible"/>
                                      </p:to>
                                    </p:set>
                                    <p:anim calcmode="lin" valueType="num">
                                      <p:cBhvr>
                                        <p:cTn id="39" dur="1000" fill="hold"/>
                                        <p:tgtEl>
                                          <p:spTgt spid="41993"/>
                                        </p:tgtEl>
                                        <p:attrNameLst>
                                          <p:attrName>ppt_w</p:attrName>
                                        </p:attrNameLst>
                                      </p:cBhvr>
                                      <p:tavLst>
                                        <p:tav tm="0">
                                          <p:val>
                                            <p:strVal val="#ppt_w+.3"/>
                                          </p:val>
                                        </p:tav>
                                        <p:tav tm="100000">
                                          <p:val>
                                            <p:strVal val="#ppt_w"/>
                                          </p:val>
                                        </p:tav>
                                      </p:tavLst>
                                    </p:anim>
                                    <p:anim calcmode="lin" valueType="num">
                                      <p:cBhvr>
                                        <p:cTn id="40" dur="1000" fill="hold"/>
                                        <p:tgtEl>
                                          <p:spTgt spid="41993"/>
                                        </p:tgtEl>
                                        <p:attrNameLst>
                                          <p:attrName>ppt_h</p:attrName>
                                        </p:attrNameLst>
                                      </p:cBhvr>
                                      <p:tavLst>
                                        <p:tav tm="0">
                                          <p:val>
                                            <p:strVal val="#ppt_h"/>
                                          </p:val>
                                        </p:tav>
                                        <p:tav tm="100000">
                                          <p:val>
                                            <p:strVal val="#ppt_h"/>
                                          </p:val>
                                        </p:tav>
                                      </p:tavLst>
                                    </p:anim>
                                    <p:animEffect transition="in" filter="fade">
                                      <p:cBhvr>
                                        <p:cTn id="41" dur="1000"/>
                                        <p:tgtEl>
                                          <p:spTgt spid="41993"/>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41997"/>
                                        </p:tgtEl>
                                        <p:attrNameLst>
                                          <p:attrName>style.visibility</p:attrName>
                                        </p:attrNameLst>
                                      </p:cBhvr>
                                      <p:to>
                                        <p:strVal val="visible"/>
                                      </p:to>
                                    </p:set>
                                    <p:anim calcmode="lin" valueType="num">
                                      <p:cBhvr>
                                        <p:cTn id="44" dur="1000" fill="hold"/>
                                        <p:tgtEl>
                                          <p:spTgt spid="41997"/>
                                        </p:tgtEl>
                                        <p:attrNameLst>
                                          <p:attrName>ppt_w</p:attrName>
                                        </p:attrNameLst>
                                      </p:cBhvr>
                                      <p:tavLst>
                                        <p:tav tm="0">
                                          <p:val>
                                            <p:strVal val="#ppt_w+.3"/>
                                          </p:val>
                                        </p:tav>
                                        <p:tav tm="100000">
                                          <p:val>
                                            <p:strVal val="#ppt_w"/>
                                          </p:val>
                                        </p:tav>
                                      </p:tavLst>
                                    </p:anim>
                                    <p:anim calcmode="lin" valueType="num">
                                      <p:cBhvr>
                                        <p:cTn id="45" dur="1000" fill="hold"/>
                                        <p:tgtEl>
                                          <p:spTgt spid="41997"/>
                                        </p:tgtEl>
                                        <p:attrNameLst>
                                          <p:attrName>ppt_h</p:attrName>
                                        </p:attrNameLst>
                                      </p:cBhvr>
                                      <p:tavLst>
                                        <p:tav tm="0">
                                          <p:val>
                                            <p:strVal val="#ppt_h"/>
                                          </p:val>
                                        </p:tav>
                                        <p:tav tm="100000">
                                          <p:val>
                                            <p:strVal val="#ppt_h"/>
                                          </p:val>
                                        </p:tav>
                                      </p:tavLst>
                                    </p:anim>
                                    <p:animEffect transition="in" filter="fade">
                                      <p:cBhvr>
                                        <p:cTn id="46" dur="1000"/>
                                        <p:tgtEl>
                                          <p:spTgt spid="41997"/>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41996"/>
                                        </p:tgtEl>
                                        <p:attrNameLst>
                                          <p:attrName>style.visibility</p:attrName>
                                        </p:attrNameLst>
                                      </p:cBhvr>
                                      <p:to>
                                        <p:strVal val="visible"/>
                                      </p:to>
                                    </p:set>
                                    <p:anim calcmode="lin" valueType="num">
                                      <p:cBhvr>
                                        <p:cTn id="49" dur="1000" fill="hold"/>
                                        <p:tgtEl>
                                          <p:spTgt spid="41996"/>
                                        </p:tgtEl>
                                        <p:attrNameLst>
                                          <p:attrName>ppt_w</p:attrName>
                                        </p:attrNameLst>
                                      </p:cBhvr>
                                      <p:tavLst>
                                        <p:tav tm="0">
                                          <p:val>
                                            <p:strVal val="#ppt_w+.3"/>
                                          </p:val>
                                        </p:tav>
                                        <p:tav tm="100000">
                                          <p:val>
                                            <p:strVal val="#ppt_w"/>
                                          </p:val>
                                        </p:tav>
                                      </p:tavLst>
                                    </p:anim>
                                    <p:anim calcmode="lin" valueType="num">
                                      <p:cBhvr>
                                        <p:cTn id="50" dur="1000" fill="hold"/>
                                        <p:tgtEl>
                                          <p:spTgt spid="41996"/>
                                        </p:tgtEl>
                                        <p:attrNameLst>
                                          <p:attrName>ppt_h</p:attrName>
                                        </p:attrNameLst>
                                      </p:cBhvr>
                                      <p:tavLst>
                                        <p:tav tm="0">
                                          <p:val>
                                            <p:strVal val="#ppt_h"/>
                                          </p:val>
                                        </p:tav>
                                        <p:tav tm="100000">
                                          <p:val>
                                            <p:strVal val="#ppt_h"/>
                                          </p:val>
                                        </p:tav>
                                      </p:tavLst>
                                    </p:anim>
                                    <p:animEffect transition="in" filter="fade">
                                      <p:cBhvr>
                                        <p:cTn id="51" dur="10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build="p"/>
      <p:bldP spid="41988" grpId="0" animBg="1"/>
      <p:bldP spid="41993" grpId="0"/>
      <p:bldP spid="41995" grpId="0"/>
      <p:bldP spid="41996" grpId="0"/>
      <p:bldP spid="419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A67D9C1E-B419-3D2C-EC64-D72F03D26E00}"/>
              </a:ext>
            </a:extLst>
          </p:cNvPr>
          <p:cNvSpPr>
            <a:spLocks noGrp="1" noChangeArrowheads="1"/>
          </p:cNvSpPr>
          <p:nvPr>
            <p:ph type="title"/>
          </p:nvPr>
        </p:nvSpPr>
        <p:spPr>
          <a:xfrm>
            <a:off x="468313" y="188913"/>
            <a:ext cx="8226425" cy="1223962"/>
          </a:xfrm>
          <a:solidFill>
            <a:srgbClr val="DEDFBF"/>
          </a:solidFill>
        </p:spPr>
        <p:txBody>
          <a:bodyPr/>
          <a:lstStyle/>
          <a:p>
            <a:pPr eaLnBrk="1" hangingPunct="1"/>
            <a:r>
              <a:rPr lang="en" altLang="ru-RU" sz="4000" b="1">
                <a:latin typeface="Times New Roman" panose="02020603050405020304" pitchFamily="18" charset="0"/>
              </a:rPr>
              <a:t>Approaches to Negotiation</a:t>
            </a:r>
          </a:p>
        </p:txBody>
      </p:sp>
      <p:sp>
        <p:nvSpPr>
          <p:cNvPr id="43011" name="Rectangle 3">
            <a:extLst>
              <a:ext uri="{FF2B5EF4-FFF2-40B4-BE49-F238E27FC236}">
                <a16:creationId xmlns:a16="http://schemas.microsoft.com/office/drawing/2014/main" id="{8AB4FC75-0AFB-AC86-25C6-D97C126904F8}"/>
              </a:ext>
            </a:extLst>
          </p:cNvPr>
          <p:cNvSpPr>
            <a:spLocks noGrp="1" noChangeArrowheads="1"/>
          </p:cNvSpPr>
          <p:nvPr>
            <p:ph idx="1"/>
          </p:nvPr>
        </p:nvSpPr>
        <p:spPr>
          <a:xfrm>
            <a:off x="250825" y="1598613"/>
            <a:ext cx="8424863" cy="4926012"/>
          </a:xfrm>
        </p:spPr>
        <p:txBody>
          <a:bodyPr/>
          <a:lstStyle/>
          <a:p>
            <a:pPr eaLnBrk="1" hangingPunct="1">
              <a:lnSpc>
                <a:spcPct val="90000"/>
              </a:lnSpc>
              <a:buFontTx/>
              <a:buNone/>
            </a:pPr>
            <a:r>
              <a:rPr lang="en" altLang="ru-RU" sz="2400">
                <a:latin typeface="Times New Roman" panose="02020603050405020304" pitchFamily="18" charset="0"/>
              </a:rPr>
              <a:t>• negotiation as the use of a set of tactical rules that provide for a variety of different actions and prohibitions that must be ordered and classified</a:t>
            </a:r>
          </a:p>
          <a:p>
            <a:pPr eaLnBrk="1" hangingPunct="1">
              <a:lnSpc>
                <a:spcPct val="90000"/>
              </a:lnSpc>
              <a:buFontTx/>
              <a:buNone/>
            </a:pPr>
            <a:endParaRPr lang="ru-RU" altLang="ru-RU" sz="2400">
              <a:latin typeface="Times New Roman" panose="02020603050405020304" pitchFamily="18" charset="0"/>
            </a:endParaRPr>
          </a:p>
          <a:p>
            <a:pPr eaLnBrk="1" hangingPunct="1">
              <a:lnSpc>
                <a:spcPct val="90000"/>
              </a:lnSpc>
              <a:buFontTx/>
              <a:buNone/>
            </a:pPr>
            <a:r>
              <a:rPr lang="en" altLang="ru-RU" sz="2400">
                <a:latin typeface="Times New Roman" panose="02020603050405020304" pitchFamily="18" charset="0"/>
              </a:rPr>
              <a:t>• negotiating as a manipulation of multiple dilemmas</a:t>
            </a:r>
          </a:p>
          <a:p>
            <a:pPr eaLnBrk="1" hangingPunct="1">
              <a:lnSpc>
                <a:spcPct val="90000"/>
              </a:lnSpc>
              <a:buFontTx/>
              <a:buNone/>
            </a:pPr>
            <a:endParaRPr lang="ru-RU" altLang="ru-RU" sz="2400">
              <a:latin typeface="Times New Roman" panose="02020603050405020304" pitchFamily="18" charset="0"/>
            </a:endParaRPr>
          </a:p>
          <a:p>
            <a:pPr eaLnBrk="1" hangingPunct="1">
              <a:lnSpc>
                <a:spcPct val="90000"/>
              </a:lnSpc>
              <a:buFontTx/>
              <a:buNone/>
            </a:pPr>
            <a:r>
              <a:rPr lang="en" altLang="ru-RU" sz="2400">
                <a:latin typeface="Times New Roman" panose="02020603050405020304" pitchFamily="18" charset="0"/>
              </a:rPr>
              <a:t>• negotiation as a process with a structure in time</a:t>
            </a:r>
          </a:p>
          <a:p>
            <a:pPr eaLnBrk="1" hangingPunct="1">
              <a:lnSpc>
                <a:spcPct val="90000"/>
              </a:lnSpc>
              <a:buFontTx/>
              <a:buNone/>
            </a:pPr>
            <a:endParaRPr lang="ru-RU" altLang="ru-RU" sz="2400">
              <a:latin typeface="Times New Roman" panose="02020603050405020304" pitchFamily="18" charset="0"/>
            </a:endParaRPr>
          </a:p>
          <a:p>
            <a:pPr eaLnBrk="1" hangingPunct="1">
              <a:lnSpc>
                <a:spcPct val="90000"/>
              </a:lnSpc>
              <a:buFontTx/>
              <a:buNone/>
            </a:pPr>
            <a:r>
              <a:rPr lang="en" altLang="ru-RU" sz="2400">
                <a:latin typeface="Times New Roman" panose="02020603050405020304" pitchFamily="18" charset="0"/>
              </a:rPr>
              <a:t>• negotiation as a complex of different types of activities</a:t>
            </a:r>
          </a:p>
        </p:txBody>
      </p:sp>
      <p:sp>
        <p:nvSpPr>
          <p:cNvPr id="24578" name="Номер слайда 5">
            <a:extLst>
              <a:ext uri="{FF2B5EF4-FFF2-40B4-BE49-F238E27FC236}">
                <a16:creationId xmlns:a16="http://schemas.microsoft.com/office/drawing/2014/main" id="{CF1449AE-1B81-A56F-B821-1000659D30C7}"/>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95C7FE-6155-4994-AF3A-D6431E0CAB76}" type="slidenum">
              <a:rPr lang="ru-RU" altLang="ru-RU"/>
              <a:pPr eaLnBrk="1" hangingPunct="1"/>
              <a:t>24</a:t>
            </a:fld>
            <a:endParaRPr lang="ru-RU" altLang="ru-RU"/>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arn(in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barn(inHorizontal)">
                                      <p:cBhvr>
                                        <p:cTn id="12" dur="500"/>
                                        <p:tgtEl>
                                          <p:spTgt spid="430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barn(inHorizontal)">
                                      <p:cBhvr>
                                        <p:cTn id="17" dur="500"/>
                                        <p:tgtEl>
                                          <p:spTgt spid="430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3011">
                                            <p:txEl>
                                              <p:pRg st="6" end="6"/>
                                            </p:txEl>
                                          </p:spTgt>
                                        </p:tgtEl>
                                        <p:attrNameLst>
                                          <p:attrName>style.visibility</p:attrName>
                                        </p:attrNameLst>
                                      </p:cBhvr>
                                      <p:to>
                                        <p:strVal val="visible"/>
                                      </p:to>
                                    </p:set>
                                    <p:animEffect transition="in" filter="barn(inHorizontal)">
                                      <p:cBhvr>
                                        <p:cTn id="22"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B401851-0D0B-94B8-92E5-776B5CC18E8A}"/>
              </a:ext>
            </a:extLst>
          </p:cNvPr>
          <p:cNvSpPr>
            <a:spLocks noGrp="1" noChangeArrowheads="1"/>
          </p:cNvSpPr>
          <p:nvPr>
            <p:ph type="title"/>
          </p:nvPr>
        </p:nvSpPr>
        <p:spPr>
          <a:xfrm>
            <a:off x="468313" y="404813"/>
            <a:ext cx="8226425" cy="1143000"/>
          </a:xfrm>
          <a:solidFill>
            <a:schemeClr val="folHlink"/>
          </a:solidFill>
        </p:spPr>
        <p:txBody>
          <a:bodyPr/>
          <a:lstStyle/>
          <a:p>
            <a:pPr eaLnBrk="1" hangingPunct="1"/>
            <a:r>
              <a:rPr lang="en" altLang="ru-RU" b="1">
                <a:latin typeface="Times New Roman" panose="02020603050405020304" pitchFamily="18" charset="0"/>
              </a:rPr>
              <a:t>Types of activities in negotiation</a:t>
            </a:r>
          </a:p>
        </p:txBody>
      </p:sp>
      <p:sp>
        <p:nvSpPr>
          <p:cNvPr id="44035" name="Rectangle 3">
            <a:extLst>
              <a:ext uri="{FF2B5EF4-FFF2-40B4-BE49-F238E27FC236}">
                <a16:creationId xmlns:a16="http://schemas.microsoft.com/office/drawing/2014/main" id="{78612376-1DE4-B040-DC9B-482CEBE01F60}"/>
              </a:ext>
            </a:extLst>
          </p:cNvPr>
          <p:cNvSpPr>
            <a:spLocks noGrp="1" noChangeArrowheads="1"/>
          </p:cNvSpPr>
          <p:nvPr>
            <p:ph idx="1"/>
          </p:nvPr>
        </p:nvSpPr>
        <p:spPr>
          <a:xfrm>
            <a:off x="684213" y="1628775"/>
            <a:ext cx="7345362" cy="4497388"/>
          </a:xfrm>
        </p:spPr>
        <p:txBody>
          <a:bodyPr/>
          <a:lstStyle/>
          <a:p>
            <a:pPr eaLnBrk="1" hangingPunct="1">
              <a:lnSpc>
                <a:spcPct val="90000"/>
              </a:lnSpc>
              <a:buFontTx/>
              <a:buNone/>
            </a:pPr>
            <a:endParaRPr lang="ru-RU" altLang="ru-RU" sz="2800">
              <a:latin typeface="Times New Roman" panose="02020603050405020304" pitchFamily="18" charset="0"/>
            </a:endParaRPr>
          </a:p>
          <a:p>
            <a:pPr eaLnBrk="1" hangingPunct="1">
              <a:lnSpc>
                <a:spcPct val="90000"/>
              </a:lnSpc>
              <a:buFontTx/>
              <a:buNone/>
            </a:pPr>
            <a:r>
              <a:rPr lang="en" altLang="ru-RU" sz="2800">
                <a:latin typeface="Times New Roman" panose="02020603050405020304" pitchFamily="18" charset="0"/>
              </a:rPr>
              <a:t>1) achieving the desired results</a:t>
            </a:r>
          </a:p>
          <a:p>
            <a:pPr eaLnBrk="1" hangingPunct="1">
              <a:lnSpc>
                <a:spcPct val="90000"/>
              </a:lnSpc>
              <a:buFontTx/>
              <a:buNone/>
            </a:pPr>
            <a:endParaRPr lang="ru-RU" altLang="ru-RU" sz="2800">
              <a:latin typeface="Times New Roman" panose="02020603050405020304" pitchFamily="18" charset="0"/>
            </a:endParaRPr>
          </a:p>
          <a:p>
            <a:pPr eaLnBrk="1" hangingPunct="1">
              <a:lnSpc>
                <a:spcPct val="90000"/>
              </a:lnSpc>
              <a:buFontTx/>
              <a:buNone/>
            </a:pPr>
            <a:r>
              <a:rPr lang="en" altLang="ru-RU" sz="2800">
                <a:latin typeface="Times New Roman" panose="02020603050405020304" pitchFamily="18" charset="0"/>
              </a:rPr>
              <a:t>2) impact on the power balance</a:t>
            </a:r>
          </a:p>
          <a:p>
            <a:pPr eaLnBrk="1" hangingPunct="1">
              <a:lnSpc>
                <a:spcPct val="90000"/>
              </a:lnSpc>
              <a:buFontTx/>
              <a:buNone/>
            </a:pPr>
            <a:endParaRPr lang="ru-RU" altLang="ru-RU" sz="2800">
              <a:latin typeface="Times New Roman" panose="02020603050405020304" pitchFamily="18" charset="0"/>
            </a:endParaRPr>
          </a:p>
          <a:p>
            <a:pPr eaLnBrk="1" hangingPunct="1">
              <a:lnSpc>
                <a:spcPct val="90000"/>
              </a:lnSpc>
              <a:buFontTx/>
              <a:buNone/>
            </a:pPr>
            <a:r>
              <a:rPr lang="en" altLang="ru-RU" sz="2800">
                <a:latin typeface="Times New Roman" panose="02020603050405020304" pitchFamily="18" charset="0"/>
              </a:rPr>
              <a:t>3) creation of a constructive psychological environment</a:t>
            </a:r>
          </a:p>
          <a:p>
            <a:pPr eaLnBrk="1" hangingPunct="1">
              <a:lnSpc>
                <a:spcPct val="90000"/>
              </a:lnSpc>
              <a:buFontTx/>
              <a:buNone/>
            </a:pPr>
            <a:endParaRPr lang="ru-RU" altLang="ru-RU" sz="2800">
              <a:latin typeface="Times New Roman" panose="02020603050405020304" pitchFamily="18" charset="0"/>
            </a:endParaRPr>
          </a:p>
          <a:p>
            <a:pPr eaLnBrk="1" hangingPunct="1">
              <a:lnSpc>
                <a:spcPct val="90000"/>
              </a:lnSpc>
              <a:buFontTx/>
              <a:buNone/>
            </a:pPr>
            <a:r>
              <a:rPr lang="en" altLang="ru-RU" sz="2800">
                <a:latin typeface="Times New Roman" panose="02020603050405020304" pitchFamily="18" charset="0"/>
              </a:rPr>
              <a:t>4) application of flexible tactics</a:t>
            </a:r>
          </a:p>
        </p:txBody>
      </p:sp>
      <p:sp>
        <p:nvSpPr>
          <p:cNvPr id="25602" name="Номер слайда 5">
            <a:extLst>
              <a:ext uri="{FF2B5EF4-FFF2-40B4-BE49-F238E27FC236}">
                <a16:creationId xmlns:a16="http://schemas.microsoft.com/office/drawing/2014/main" id="{D520DF70-7A00-9FB6-DA74-035D71D5A65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B662F8-72D7-4A5C-8644-FD4BE4C0BEC6}" type="slidenum">
              <a:rPr lang="ru-RU" altLang="ru-RU"/>
              <a:pPr eaLnBrk="1" hangingPunct="1"/>
              <a:t>25</a:t>
            </a:fld>
            <a:endParaRPr lang="ru-RU" altLang="ru-RU"/>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Effect transition="in" filter="box(in)">
                                      <p:cBhvr>
                                        <p:cTn id="13" dur="500"/>
                                        <p:tgtEl>
                                          <p:spTgt spid="4403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box(in)">
                                      <p:cBhvr>
                                        <p:cTn id="18" dur="500"/>
                                        <p:tgtEl>
                                          <p:spTgt spid="4403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animEffect transition="in" filter="box(in)">
                                      <p:cBhvr>
                                        <p:cTn id="23" dur="500"/>
                                        <p:tgtEl>
                                          <p:spTgt spid="44035">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4035">
                                            <p:txEl>
                                              <p:pRg st="7" end="7"/>
                                            </p:txEl>
                                          </p:spTgt>
                                        </p:tgtEl>
                                        <p:attrNameLst>
                                          <p:attrName>style.visibility</p:attrName>
                                        </p:attrNameLst>
                                      </p:cBhvr>
                                      <p:to>
                                        <p:strVal val="visible"/>
                                      </p:to>
                                    </p:set>
                                    <p:animEffect transition="in" filter="box(in)">
                                      <p:cBhvr>
                                        <p:cTn id="28"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9960E78E-90E5-1606-1D33-842BD5CF26BB}"/>
              </a:ext>
            </a:extLst>
          </p:cNvPr>
          <p:cNvSpPr>
            <a:spLocks noGrp="1" noChangeArrowheads="1"/>
          </p:cNvSpPr>
          <p:nvPr>
            <p:ph type="title"/>
          </p:nvPr>
        </p:nvSpPr>
        <p:spPr>
          <a:xfrm>
            <a:off x="468313" y="2205038"/>
            <a:ext cx="8226425" cy="1143000"/>
          </a:xfrm>
          <a:solidFill>
            <a:schemeClr val="folHlink"/>
          </a:solidFill>
        </p:spPr>
        <p:txBody>
          <a:bodyPr>
            <a:normAutofit fontScale="90000"/>
          </a:bodyPr>
          <a:lstStyle/>
          <a:p>
            <a:pPr eaLnBrk="1" hangingPunct="1"/>
            <a:r>
              <a:rPr lang="en" altLang="ru-RU" sz="4000"/>
              <a:t>Classification of international negotiations</a:t>
            </a:r>
          </a:p>
        </p:txBody>
      </p:sp>
      <p:sp>
        <p:nvSpPr>
          <p:cNvPr id="26626" name="Номер слайда 5">
            <a:extLst>
              <a:ext uri="{FF2B5EF4-FFF2-40B4-BE49-F238E27FC236}">
                <a16:creationId xmlns:a16="http://schemas.microsoft.com/office/drawing/2014/main" id="{79225DAB-279B-802B-ADD0-F1D830293B0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ABE53E-FE69-4A9C-906B-7354D938122B}" type="slidenum">
              <a:rPr lang="ru-RU" altLang="ru-RU"/>
              <a:pPr eaLnBrk="1" hangingPunct="1"/>
              <a:t>26</a:t>
            </a:fld>
            <a:endParaRPr lang="ru-RU" altLang="ru-RU"/>
          </a:p>
        </p:txBody>
      </p:sp>
    </p:spTree>
  </p:cSld>
  <p:clrMapOvr>
    <a:masterClrMapping/>
  </p:clrMapOvr>
  <p:transition spd="med">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51E11E17-E9D2-709F-768E-0D07A57A717B}"/>
              </a:ext>
            </a:extLst>
          </p:cNvPr>
          <p:cNvSpPr>
            <a:spLocks noGrp="1" noChangeArrowheads="1"/>
          </p:cNvSpPr>
          <p:nvPr>
            <p:ph type="title"/>
          </p:nvPr>
        </p:nvSpPr>
        <p:spPr>
          <a:solidFill>
            <a:schemeClr val="folHlink"/>
          </a:solidFill>
        </p:spPr>
        <p:txBody>
          <a:bodyPr/>
          <a:lstStyle/>
          <a:p>
            <a:pPr eaLnBrk="1" hangingPunct="1"/>
            <a:r>
              <a:rPr lang="en" altLang="ru-RU" b="1">
                <a:latin typeface="Times New Roman" panose="02020603050405020304" pitchFamily="18" charset="0"/>
              </a:rPr>
              <a:t>Definition of international negotiations</a:t>
            </a:r>
          </a:p>
        </p:txBody>
      </p:sp>
      <p:sp>
        <p:nvSpPr>
          <p:cNvPr id="27652" name="Rectangle 3">
            <a:extLst>
              <a:ext uri="{FF2B5EF4-FFF2-40B4-BE49-F238E27FC236}">
                <a16:creationId xmlns:a16="http://schemas.microsoft.com/office/drawing/2014/main" id="{24BB0219-9EEB-240B-1185-EFEF1DC9C68E}"/>
              </a:ext>
            </a:extLst>
          </p:cNvPr>
          <p:cNvSpPr>
            <a:spLocks noGrp="1" noChangeArrowheads="1"/>
          </p:cNvSpPr>
          <p:nvPr>
            <p:ph idx="1"/>
          </p:nvPr>
        </p:nvSpPr>
        <p:spPr>
          <a:xfrm>
            <a:off x="179388" y="2060575"/>
            <a:ext cx="8713787" cy="2735263"/>
          </a:xfrm>
        </p:spPr>
        <p:txBody>
          <a:bodyPr/>
          <a:lstStyle/>
          <a:p>
            <a:pPr eaLnBrk="1" hangingPunct="1">
              <a:buFontTx/>
              <a:buNone/>
            </a:pPr>
            <a:r>
              <a:rPr lang="en" altLang="ru-RU" i="1">
                <a:solidFill>
                  <a:srgbClr val="FF0000"/>
                </a:solidFill>
                <a:latin typeface="Times New Roman" panose="02020603050405020304" pitchFamily="18" charset="0"/>
              </a:rPr>
              <a:t>    </a:t>
            </a:r>
            <a:r>
              <a:rPr lang="en" altLang="ru-RU" b="1" i="1" u="sng">
                <a:latin typeface="Times New Roman" panose="02020603050405020304" pitchFamily="18" charset="0"/>
              </a:rPr>
              <a:t>International negotiations</a:t>
            </a:r>
            <a:r>
              <a:rPr lang="en" altLang="ru-RU" b="1">
                <a:latin typeface="Times New Roman" panose="02020603050405020304" pitchFamily="18" charset="0"/>
              </a:rPr>
              <a:t> </a:t>
            </a:r>
            <a:r>
              <a:rPr lang="en" altLang="ru-RU">
                <a:latin typeface="Times New Roman" panose="02020603050405020304" pitchFamily="18" charset="0"/>
              </a:rPr>
              <a:t>- </a:t>
            </a:r>
            <a:r>
              <a:rPr lang="en" altLang="ru-RU" sz="2800">
                <a:latin typeface="Times New Roman" panose="02020603050405020304" pitchFamily="18" charset="0"/>
              </a:rPr>
              <a:t>a method of peacefully resolving differences and settling conflicts between states and other subjects of international relations through discussion and convergence of positions, compromises, and the search for mutually acceptable solutions</a:t>
            </a:r>
            <a:endParaRPr lang="ru-RU" altLang="ru-RU" sz="2800" b="1">
              <a:latin typeface="Times New Roman" panose="02020603050405020304" pitchFamily="18" charset="0"/>
            </a:endParaRPr>
          </a:p>
          <a:p>
            <a:pPr eaLnBrk="1" hangingPunct="1"/>
            <a:endParaRPr lang="ru-RU" altLang="ru-RU" sz="2800">
              <a:latin typeface="Times New Roman" panose="02020603050405020304" pitchFamily="18" charset="0"/>
            </a:endParaRPr>
          </a:p>
        </p:txBody>
      </p:sp>
      <p:sp>
        <p:nvSpPr>
          <p:cNvPr id="27650" name="Номер слайда 5">
            <a:extLst>
              <a:ext uri="{FF2B5EF4-FFF2-40B4-BE49-F238E27FC236}">
                <a16:creationId xmlns:a16="http://schemas.microsoft.com/office/drawing/2014/main" id="{C4AA1C5C-33F2-051F-83C1-86EBF64DD470}"/>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97A1C6-75EE-4EE7-970A-A4102B4E4031}" type="slidenum">
              <a:rPr lang="ru-RU" altLang="ru-RU"/>
              <a:pPr eaLnBrk="1" hangingPunct="1"/>
              <a:t>27</a:t>
            </a:fld>
            <a:endParaRPr lang="ru-RU" altLang="ru-RU"/>
          </a:p>
        </p:txBody>
      </p:sp>
    </p:spTree>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CD3E952-335A-BE87-34EA-A6AFCFD05436}"/>
              </a:ext>
            </a:extLst>
          </p:cNvPr>
          <p:cNvSpPr>
            <a:spLocks noGrp="1" noChangeArrowheads="1"/>
          </p:cNvSpPr>
          <p:nvPr>
            <p:ph type="title"/>
          </p:nvPr>
        </p:nvSpPr>
        <p:spPr>
          <a:solidFill>
            <a:schemeClr val="folHlink"/>
          </a:solidFill>
        </p:spPr>
        <p:txBody>
          <a:bodyPr/>
          <a:lstStyle/>
          <a:p>
            <a:pPr eaLnBrk="1" hangingPunct="1"/>
            <a:r>
              <a:rPr lang="en" altLang="ru-RU" sz="4200" b="1">
                <a:latin typeface="Times New Roman" panose="02020603050405020304" pitchFamily="18" charset="0"/>
              </a:rPr>
              <a:t>Classifications by "procedural" parameters</a:t>
            </a:r>
            <a:r>
              <a:rPr lang="en" altLang="ru-RU" sz="4000"/>
              <a:t> </a:t>
            </a:r>
          </a:p>
        </p:txBody>
      </p:sp>
      <p:sp>
        <p:nvSpPr>
          <p:cNvPr id="46083" name="Rectangle 3">
            <a:extLst>
              <a:ext uri="{FF2B5EF4-FFF2-40B4-BE49-F238E27FC236}">
                <a16:creationId xmlns:a16="http://schemas.microsoft.com/office/drawing/2014/main" id="{A97E20DA-D6DD-A849-6284-3385B1BBF4FC}"/>
              </a:ext>
            </a:extLst>
          </p:cNvPr>
          <p:cNvSpPr>
            <a:spLocks noGrp="1" noChangeArrowheads="1"/>
          </p:cNvSpPr>
          <p:nvPr>
            <p:ph idx="1"/>
          </p:nvPr>
        </p:nvSpPr>
        <p:spPr>
          <a:xfrm>
            <a:off x="457200" y="765175"/>
            <a:ext cx="8229600" cy="4895850"/>
          </a:xfrm>
        </p:spPr>
        <p:txBody>
          <a:bodyPr/>
          <a:lstStyle/>
          <a:p>
            <a:pPr eaLnBrk="1" hangingPunct="1">
              <a:lnSpc>
                <a:spcPct val="90000"/>
              </a:lnSpc>
              <a:buFontTx/>
              <a:buNone/>
            </a:pPr>
            <a:r>
              <a:rPr lang="en" altLang="ru-RU" sz="2200">
                <a:solidFill>
                  <a:srgbClr val="FF0000"/>
                </a:solidFill>
                <a:latin typeface="Times New Roman" panose="02020603050405020304" pitchFamily="18" charset="0"/>
              </a:rPr>
              <a:t> </a:t>
            </a:r>
          </a:p>
          <a:p>
            <a:pPr eaLnBrk="1" hangingPunct="1">
              <a:lnSpc>
                <a:spcPct val="90000"/>
              </a:lnSpc>
              <a:buFontTx/>
              <a:buNone/>
            </a:pPr>
            <a:r>
              <a:rPr lang="en" altLang="ru-RU" sz="2200">
                <a:solidFill>
                  <a:srgbClr val="FF0000"/>
                </a:solidFill>
                <a:latin typeface="Times New Roman" panose="02020603050405020304" pitchFamily="18" charset="0"/>
              </a:rPr>
              <a:t> </a:t>
            </a:r>
          </a:p>
        </p:txBody>
      </p:sp>
      <p:sp>
        <p:nvSpPr>
          <p:cNvPr id="28674" name="Номер слайда 5">
            <a:extLst>
              <a:ext uri="{FF2B5EF4-FFF2-40B4-BE49-F238E27FC236}">
                <a16:creationId xmlns:a16="http://schemas.microsoft.com/office/drawing/2014/main" id="{F080DB02-3AB4-A310-F8B5-E5F6BD249EF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41C049-04D7-4047-978F-DFB692FD15A2}" type="slidenum">
              <a:rPr lang="ru-RU" altLang="ru-RU"/>
              <a:pPr eaLnBrk="1" hangingPunct="1"/>
              <a:t>28</a:t>
            </a:fld>
            <a:endParaRPr lang="ru-RU" altLang="ru-RU"/>
          </a:p>
        </p:txBody>
      </p:sp>
      <p:graphicFrame>
        <p:nvGraphicFramePr>
          <p:cNvPr id="2" name="Таблица 1">
            <a:extLst>
              <a:ext uri="{FF2B5EF4-FFF2-40B4-BE49-F238E27FC236}">
                <a16:creationId xmlns:a16="http://schemas.microsoft.com/office/drawing/2014/main" id="{C4EF29B5-180E-BCE8-DB5A-19FD39E69E09}"/>
              </a:ext>
            </a:extLst>
          </p:cNvPr>
          <p:cNvGraphicFramePr>
            <a:graphicFrameLocks noGrp="1"/>
          </p:cNvGraphicFramePr>
          <p:nvPr/>
        </p:nvGraphicFramePr>
        <p:xfrm>
          <a:off x="468313" y="1412875"/>
          <a:ext cx="8207375" cy="4997450"/>
        </p:xfrm>
        <a:graphic>
          <a:graphicData uri="http://schemas.openxmlformats.org/drawingml/2006/table">
            <a:tbl>
              <a:tblPr firstRow="1" bandRow="1">
                <a:tableStyleId>{5C22544A-7EE6-4342-B048-85BDC9FD1C3A}</a:tableStyleId>
              </a:tblPr>
              <a:tblGrid>
                <a:gridCol w="575956">
                  <a:extLst>
                    <a:ext uri="{9D8B030D-6E8A-4147-A177-3AD203B41FA5}">
                      <a16:colId xmlns:a16="http://schemas.microsoft.com/office/drawing/2014/main" val="20000"/>
                    </a:ext>
                  </a:extLst>
                </a:gridCol>
                <a:gridCol w="3867030">
                  <a:extLst>
                    <a:ext uri="{9D8B030D-6E8A-4147-A177-3AD203B41FA5}">
                      <a16:colId xmlns:a16="http://schemas.microsoft.com/office/drawing/2014/main" val="20001"/>
                    </a:ext>
                  </a:extLst>
                </a:gridCol>
                <a:gridCol w="3764389">
                  <a:extLst>
                    <a:ext uri="{9D8B030D-6E8A-4147-A177-3AD203B41FA5}">
                      <a16:colId xmlns:a16="http://schemas.microsoft.com/office/drawing/2014/main" val="20002"/>
                    </a:ext>
                  </a:extLst>
                </a:gridCol>
              </a:tblGrid>
              <a:tr h="1008073">
                <a:tc>
                  <a:txBody>
                    <a:bodyPr/>
                    <a:lstStyle/>
                    <a:p>
                      <a:pPr algn="ctr"/>
                      <a:r>
                        <a:rPr lang="en" sz="2000" b="0" dirty="0">
                          <a:solidFill>
                            <a:schemeClr val="tx1"/>
                          </a:solidFill>
                        </a:rPr>
                        <a:t>1</a:t>
                      </a:r>
                    </a:p>
                  </a:txBody>
                  <a:tcPr marL="91423" marR="91423" marT="45718" marB="45718"/>
                </a:tc>
                <a:tc>
                  <a:txBody>
                    <a:bodyPr/>
                    <a:lstStyle/>
                    <a:p>
                      <a:r>
                        <a:rPr lang="en" altLang="ru-RU" sz="2000" b="0" dirty="0">
                          <a:solidFill>
                            <a:schemeClr val="tx1"/>
                          </a:solidFill>
                          <a:latin typeface="Times New Roman" pitchFamily="18" charset="0"/>
                        </a:rPr>
                        <a:t>The level of their management</a:t>
                      </a:r>
                      <a:endParaRPr lang="ru-RU" sz="2000" b="0" dirty="0">
                        <a:solidFill>
                          <a:schemeClr val="tx1"/>
                        </a:solidFill>
                      </a:endParaRPr>
                    </a:p>
                  </a:txBody>
                  <a:tcPr marL="91423" marR="91423" marT="45718" marB="45718"/>
                </a:tc>
                <a:tc>
                  <a:txBody>
                    <a:bodyPr/>
                    <a:lstStyle/>
                    <a:p>
                      <a:r>
                        <a:rPr lang="en" altLang="ru-RU" sz="2000" b="0" dirty="0">
                          <a:solidFill>
                            <a:schemeClr val="tx1"/>
                          </a:solidFill>
                          <a:latin typeface="Times New Roman" pitchFamily="18" charset="0"/>
                        </a:rPr>
                        <a:t>Expert,</a:t>
                      </a:r>
                    </a:p>
                    <a:p>
                      <a:r>
                        <a:rPr lang="en" altLang="ru-RU" sz="2000" b="0" dirty="0">
                          <a:solidFill>
                            <a:schemeClr val="tx1"/>
                          </a:solidFill>
                          <a:latin typeface="Times New Roman" pitchFamily="18" charset="0"/>
                        </a:rPr>
                        <a:t>heads of state, etc.</a:t>
                      </a:r>
                      <a:endParaRPr lang="ru-RU" sz="2000" b="0" dirty="0">
                        <a:solidFill>
                          <a:schemeClr val="tx1"/>
                        </a:solidFill>
                      </a:endParaRPr>
                    </a:p>
                  </a:txBody>
                  <a:tcPr marL="91423" marR="91423" marT="45718" marB="45718"/>
                </a:tc>
                <a:extLst>
                  <a:ext uri="{0D108BD9-81ED-4DB2-BD59-A6C34878D82A}">
                    <a16:rowId xmlns:a16="http://schemas.microsoft.com/office/drawing/2014/main" val="10000"/>
                  </a:ext>
                </a:extLst>
              </a:tr>
              <a:tr h="1080078">
                <a:tc>
                  <a:txBody>
                    <a:bodyPr/>
                    <a:lstStyle/>
                    <a:p>
                      <a:pPr algn="ctr"/>
                      <a:r>
                        <a:rPr lang="en" sz="2000" dirty="0"/>
                        <a:t>2</a:t>
                      </a:r>
                    </a:p>
                  </a:txBody>
                  <a:tcPr marL="91423" marR="91423" marT="45718" marB="45718"/>
                </a:tc>
                <a:tc>
                  <a:txBody>
                    <a:bodyPr/>
                    <a:lstStyle/>
                    <a:p>
                      <a:r>
                        <a:rPr lang="en" altLang="ru-RU" sz="2000" dirty="0">
                          <a:solidFill>
                            <a:schemeClr val="tx1"/>
                          </a:solidFill>
                          <a:latin typeface="Times New Roman" pitchFamily="18" charset="0"/>
                        </a:rPr>
                        <a:t>The number of parties involved in the negotiation process</a:t>
                      </a:r>
                      <a:endParaRPr lang="ru-RU" sz="2000" dirty="0">
                        <a:solidFill>
                          <a:schemeClr val="tx1"/>
                        </a:solidFill>
                      </a:endParaRPr>
                    </a:p>
                  </a:txBody>
                  <a:tcPr marL="91423" marR="91423" marT="45718" marB="45718"/>
                </a:tc>
                <a:tc>
                  <a:txBody>
                    <a:bodyPr/>
                    <a:lstStyle/>
                    <a:p>
                      <a:r>
                        <a:rPr lang="en" altLang="ru-RU" sz="2000" dirty="0">
                          <a:solidFill>
                            <a:schemeClr val="tx1"/>
                          </a:solidFill>
                          <a:latin typeface="Times New Roman" pitchFamily="18" charset="0"/>
                        </a:rPr>
                        <a:t>Double-sided,</a:t>
                      </a:r>
                    </a:p>
                    <a:p>
                      <a:r>
                        <a:rPr lang="en" altLang="ru-RU" sz="2000" dirty="0">
                          <a:solidFill>
                            <a:schemeClr val="tx1"/>
                          </a:solidFill>
                          <a:latin typeface="Times New Roman" pitchFamily="18" charset="0"/>
                        </a:rPr>
                        <a:t>multilateral</a:t>
                      </a:r>
                      <a:endParaRPr lang="ru-RU" sz="2000" dirty="0">
                        <a:solidFill>
                          <a:schemeClr val="tx1"/>
                        </a:solidFill>
                      </a:endParaRPr>
                    </a:p>
                  </a:txBody>
                  <a:tcPr marL="91423" marR="91423" marT="45718" marB="45718"/>
                </a:tc>
                <a:extLst>
                  <a:ext uri="{0D108BD9-81ED-4DB2-BD59-A6C34878D82A}">
                    <a16:rowId xmlns:a16="http://schemas.microsoft.com/office/drawing/2014/main" val="10001"/>
                  </a:ext>
                </a:extLst>
              </a:tr>
              <a:tr h="1224088">
                <a:tc>
                  <a:txBody>
                    <a:bodyPr/>
                    <a:lstStyle/>
                    <a:p>
                      <a:pPr algn="ctr"/>
                      <a:r>
                        <a:rPr lang="en" sz="2000" dirty="0"/>
                        <a:t>3</a:t>
                      </a:r>
                    </a:p>
                  </a:txBody>
                  <a:tcPr marL="91423" marR="91423" marT="45718" marB="45718">
                    <a:solidFill>
                      <a:srgbClr val="F5F1A9"/>
                    </a:solidFill>
                  </a:tcPr>
                </a:tc>
                <a:tc>
                  <a:txBody>
                    <a:bodyPr/>
                    <a:lstStyle/>
                    <a:p>
                      <a:r>
                        <a:rPr lang="en" altLang="ru-RU" sz="2000" dirty="0">
                          <a:solidFill>
                            <a:schemeClr val="tx1"/>
                          </a:solidFill>
                          <a:latin typeface="Times New Roman" pitchFamily="18" charset="0"/>
                        </a:rPr>
                        <a:t>The nature of interaction between participants</a:t>
                      </a:r>
                      <a:endParaRPr lang="ru-RU" sz="2000" dirty="0">
                        <a:solidFill>
                          <a:schemeClr val="tx1"/>
                        </a:solidFill>
                      </a:endParaRPr>
                    </a:p>
                  </a:txBody>
                  <a:tcPr marL="91423" marR="91423" marT="45718" marB="45718">
                    <a:solidFill>
                      <a:srgbClr val="F5F1A9"/>
                    </a:solidFill>
                  </a:tcPr>
                </a:tc>
                <a:tc>
                  <a:txBody>
                    <a:bodyPr/>
                    <a:lstStyle/>
                    <a:p>
                      <a:r>
                        <a:rPr lang="en" altLang="ru-RU" sz="2000" dirty="0">
                          <a:solidFill>
                            <a:schemeClr val="tx1"/>
                          </a:solidFill>
                          <a:latin typeface="Times New Roman" pitchFamily="18" charset="0"/>
                        </a:rPr>
                        <a:t>Straight,</a:t>
                      </a:r>
                    </a:p>
                    <a:p>
                      <a:r>
                        <a:rPr lang="en" altLang="ru-RU" sz="2000" dirty="0">
                          <a:solidFill>
                            <a:schemeClr val="tx1"/>
                          </a:solidFill>
                          <a:latin typeface="Times New Roman" pitchFamily="18" charset="0"/>
                        </a:rPr>
                        <a:t>conducted with the assistance of third parties</a:t>
                      </a:r>
                      <a:endParaRPr lang="ru-RU" sz="2000" dirty="0">
                        <a:solidFill>
                          <a:schemeClr val="tx1"/>
                        </a:solidFill>
                      </a:endParaRPr>
                    </a:p>
                  </a:txBody>
                  <a:tcPr marL="91423" marR="91423" marT="45718" marB="45718">
                    <a:solidFill>
                      <a:srgbClr val="F5F1A9"/>
                    </a:solidFill>
                  </a:tcPr>
                </a:tc>
                <a:extLst>
                  <a:ext uri="{0D108BD9-81ED-4DB2-BD59-A6C34878D82A}">
                    <a16:rowId xmlns:a16="http://schemas.microsoft.com/office/drawing/2014/main" val="10002"/>
                  </a:ext>
                </a:extLst>
              </a:tr>
              <a:tr h="864062">
                <a:tc>
                  <a:txBody>
                    <a:bodyPr/>
                    <a:lstStyle/>
                    <a:p>
                      <a:pPr algn="ctr"/>
                      <a:r>
                        <a:rPr lang="en" sz="2000" dirty="0"/>
                        <a:t>4</a:t>
                      </a:r>
                    </a:p>
                  </a:txBody>
                  <a:tcPr marL="91423" marR="91423" marT="45718" marB="45718"/>
                </a:tc>
                <a:tc>
                  <a:txBody>
                    <a:bodyPr/>
                    <a:lstStyle/>
                    <a:p>
                      <a:r>
                        <a:rPr lang="en" altLang="ru-RU" sz="2000" dirty="0">
                          <a:solidFill>
                            <a:schemeClr val="tx1"/>
                          </a:solidFill>
                          <a:latin typeface="Times New Roman" pitchFamily="18" charset="0"/>
                        </a:rPr>
                        <a:t>Frequency of meetings of participants</a:t>
                      </a:r>
                      <a:endParaRPr lang="ru-RU" sz="2000" dirty="0">
                        <a:solidFill>
                          <a:schemeClr val="tx1"/>
                        </a:solidFill>
                      </a:endParaRPr>
                    </a:p>
                  </a:txBody>
                  <a:tcPr marL="91423" marR="91423" marT="45718" marB="45718"/>
                </a:tc>
                <a:tc>
                  <a:txBody>
                    <a:bodyPr/>
                    <a:lstStyle/>
                    <a:p>
                      <a:r>
                        <a:rPr lang="en" altLang="ru-RU" sz="2000" dirty="0">
                          <a:solidFill>
                            <a:schemeClr val="tx1"/>
                          </a:solidFill>
                          <a:latin typeface="Times New Roman" pitchFamily="18" charset="0"/>
                        </a:rPr>
                        <a:t>Disposable,</a:t>
                      </a:r>
                    </a:p>
                    <a:p>
                      <a:r>
                        <a:rPr lang="en" altLang="ru-RU" sz="2000" dirty="0">
                          <a:solidFill>
                            <a:schemeClr val="tx1"/>
                          </a:solidFill>
                          <a:latin typeface="Times New Roman" pitchFamily="18" charset="0"/>
                        </a:rPr>
                        <a:t>renewing</a:t>
                      </a:r>
                      <a:endParaRPr lang="ru-RU" sz="2000" dirty="0">
                        <a:solidFill>
                          <a:schemeClr val="tx1"/>
                        </a:solidFill>
                      </a:endParaRPr>
                    </a:p>
                  </a:txBody>
                  <a:tcPr marL="91423" marR="91423" marT="45718" marB="45718"/>
                </a:tc>
                <a:extLst>
                  <a:ext uri="{0D108BD9-81ED-4DB2-BD59-A6C34878D82A}">
                    <a16:rowId xmlns:a16="http://schemas.microsoft.com/office/drawing/2014/main" val="10003"/>
                  </a:ext>
                </a:extLst>
              </a:tr>
              <a:tr h="821149">
                <a:tc>
                  <a:txBody>
                    <a:bodyPr/>
                    <a:lstStyle/>
                    <a:p>
                      <a:pPr algn="ctr"/>
                      <a:r>
                        <a:rPr lang="en" sz="2000" dirty="0"/>
                        <a:t>5</a:t>
                      </a:r>
                    </a:p>
                  </a:txBody>
                  <a:tcPr marL="91423" marR="91423" marT="45718" marB="45718">
                    <a:solidFill>
                      <a:srgbClr val="CDDEC0"/>
                    </a:solidFill>
                  </a:tcPr>
                </a:tc>
                <a:tc>
                  <a:txBody>
                    <a:bodyPr/>
                    <a:lstStyle/>
                    <a:p>
                      <a:r>
                        <a:rPr lang="en" altLang="ru-RU" sz="2000" dirty="0">
                          <a:solidFill>
                            <a:schemeClr val="tx1"/>
                          </a:solidFill>
                          <a:latin typeface="Times New Roman" pitchFamily="18" charset="0"/>
                        </a:rPr>
                        <a:t>The nature of the event</a:t>
                      </a:r>
                      <a:endParaRPr lang="ru-RU" sz="2000" dirty="0">
                        <a:solidFill>
                          <a:schemeClr val="tx1"/>
                        </a:solidFill>
                      </a:endParaRPr>
                    </a:p>
                  </a:txBody>
                  <a:tcPr marL="91423" marR="91423" marT="45718" marB="45718">
                    <a:solidFill>
                      <a:srgbClr val="CDDEC0"/>
                    </a:solidFill>
                  </a:tcPr>
                </a:tc>
                <a:tc>
                  <a:txBody>
                    <a:bodyPr/>
                    <a:lstStyle/>
                    <a:p>
                      <a:r>
                        <a:rPr lang="en" altLang="ru-RU" sz="2000" dirty="0">
                          <a:solidFill>
                            <a:schemeClr val="tx1"/>
                          </a:solidFill>
                          <a:latin typeface="Times New Roman" pitchFamily="18" charset="0"/>
                        </a:rPr>
                        <a:t>Official or</a:t>
                      </a:r>
                    </a:p>
                    <a:p>
                      <a:r>
                        <a:rPr lang="en" altLang="ru-RU" sz="2000" dirty="0">
                          <a:solidFill>
                            <a:schemeClr val="tx1"/>
                          </a:solidFill>
                          <a:latin typeface="Times New Roman" pitchFamily="18" charset="0"/>
                        </a:rPr>
                        <a:t>unofficial</a:t>
                      </a:r>
                      <a:endParaRPr lang="ru-RU" sz="2000" dirty="0">
                        <a:solidFill>
                          <a:schemeClr val="tx1"/>
                        </a:solidFill>
                      </a:endParaRPr>
                    </a:p>
                  </a:txBody>
                  <a:tcPr marL="91423" marR="91423" marT="45718" marB="45718">
                    <a:solidFill>
                      <a:srgbClr val="CDDEC0"/>
                    </a:solidFill>
                  </a:tcPr>
                </a:tc>
                <a:extLst>
                  <a:ext uri="{0D108BD9-81ED-4DB2-BD59-A6C34878D82A}">
                    <a16:rowId xmlns:a16="http://schemas.microsoft.com/office/drawing/2014/main" val="10004"/>
                  </a:ext>
                </a:extLst>
              </a:tr>
            </a:tbl>
          </a:graphicData>
        </a:graphic>
      </p:graphicFrame>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slide(fromBottom)">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slide(fromBottom)">
                                      <p:cBhvr>
                                        <p:cTn id="12" dur="500"/>
                                        <p:tgtEl>
                                          <p:spTgt spid="46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slide(fromBottom)">
                                      <p:cBhvr>
                                        <p:cTn id="17"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CB55544-271C-3968-6405-6B07CDB44CE5}"/>
              </a:ext>
            </a:extLst>
          </p:cNvPr>
          <p:cNvSpPr>
            <a:spLocks noGrp="1" noChangeArrowheads="1"/>
          </p:cNvSpPr>
          <p:nvPr>
            <p:ph type="title"/>
          </p:nvPr>
        </p:nvSpPr>
        <p:spPr>
          <a:xfrm>
            <a:off x="468313" y="549275"/>
            <a:ext cx="8226425" cy="1143000"/>
          </a:xfrm>
          <a:solidFill>
            <a:schemeClr val="folHlink"/>
          </a:solidFill>
        </p:spPr>
        <p:txBody>
          <a:bodyPr/>
          <a:lstStyle/>
          <a:p>
            <a:pPr eaLnBrk="1" hangingPunct="1"/>
            <a:r>
              <a:rPr lang="en" altLang="ru-RU" b="1">
                <a:latin typeface="Times New Roman" panose="02020603050405020304" pitchFamily="18" charset="0"/>
              </a:rPr>
              <a:t>Classification on formal grounds</a:t>
            </a:r>
          </a:p>
        </p:txBody>
      </p:sp>
      <p:sp>
        <p:nvSpPr>
          <p:cNvPr id="47107" name="Rectangle 3">
            <a:extLst>
              <a:ext uri="{FF2B5EF4-FFF2-40B4-BE49-F238E27FC236}">
                <a16:creationId xmlns:a16="http://schemas.microsoft.com/office/drawing/2014/main" id="{EBE59C83-BFEC-868D-9F51-78512AE92AF9}"/>
              </a:ext>
            </a:extLst>
          </p:cNvPr>
          <p:cNvSpPr>
            <a:spLocks noGrp="1" noChangeArrowheads="1"/>
          </p:cNvSpPr>
          <p:nvPr>
            <p:ph idx="1"/>
          </p:nvPr>
        </p:nvSpPr>
        <p:spPr>
          <a:xfrm>
            <a:off x="1620838" y="2065338"/>
            <a:ext cx="5919787" cy="3260725"/>
          </a:xfrm>
        </p:spPr>
        <p:txBody>
          <a:bodyPr>
            <a:normAutofit lnSpcReduction="10000"/>
          </a:bodyPr>
          <a:lstStyle/>
          <a:p>
            <a:pPr eaLnBrk="1" hangingPunct="1">
              <a:buFontTx/>
              <a:buNone/>
            </a:pPr>
            <a:endParaRPr lang="ru-RU" altLang="ru-RU" sz="2800">
              <a:latin typeface="Times New Roman" panose="02020603050405020304" pitchFamily="18" charset="0"/>
            </a:endParaRPr>
          </a:p>
          <a:p>
            <a:pPr eaLnBrk="1" hangingPunct="1">
              <a:buFontTx/>
              <a:buNone/>
            </a:pPr>
            <a:r>
              <a:rPr lang="en" altLang="ru-RU" sz="2800">
                <a:latin typeface="Times New Roman" panose="02020603050405020304" pitchFamily="18" charset="0"/>
              </a:rPr>
              <a:t>- number and geography of participants</a:t>
            </a:r>
          </a:p>
          <a:p>
            <a:pPr eaLnBrk="1" hangingPunct="1">
              <a:buFontTx/>
              <a:buNone/>
            </a:pPr>
            <a:endParaRPr lang="ru-RU" altLang="ru-RU" sz="2800">
              <a:latin typeface="Times New Roman" panose="02020603050405020304" pitchFamily="18" charset="0"/>
            </a:endParaRPr>
          </a:p>
          <a:p>
            <a:pPr eaLnBrk="1" hangingPunct="1">
              <a:buFontTx/>
              <a:buNone/>
            </a:pPr>
            <a:r>
              <a:rPr lang="en" altLang="ru-RU" sz="2800">
                <a:latin typeface="Times New Roman" panose="02020603050405020304" pitchFamily="18" charset="0"/>
              </a:rPr>
              <a:t>- the degree of regularity of the implementation</a:t>
            </a:r>
          </a:p>
          <a:p>
            <a:pPr eaLnBrk="1" hangingPunct="1">
              <a:buFontTx/>
              <a:buNone/>
            </a:pPr>
            <a:endParaRPr lang="ru-RU" altLang="ru-RU" sz="2800">
              <a:latin typeface="Times New Roman" panose="02020603050405020304" pitchFamily="18" charset="0"/>
            </a:endParaRPr>
          </a:p>
          <a:p>
            <a:pPr eaLnBrk="1" hangingPunct="1">
              <a:buFontTx/>
              <a:buNone/>
            </a:pPr>
            <a:r>
              <a:rPr lang="en" altLang="ru-RU" sz="2800">
                <a:latin typeface="Times New Roman" panose="02020603050405020304" pitchFamily="18" charset="0"/>
              </a:rPr>
              <a:t>- level of management</a:t>
            </a:r>
          </a:p>
        </p:txBody>
      </p:sp>
      <p:sp>
        <p:nvSpPr>
          <p:cNvPr id="29698" name="Номер слайда 5">
            <a:extLst>
              <a:ext uri="{FF2B5EF4-FFF2-40B4-BE49-F238E27FC236}">
                <a16:creationId xmlns:a16="http://schemas.microsoft.com/office/drawing/2014/main" id="{C80EA9BD-A8A9-3526-95BC-E8EE9C5BFDD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E14959-0F65-4D27-9B81-C201A0D1D70B}" type="slidenum">
              <a:rPr lang="ru-RU" altLang="ru-RU"/>
              <a:pPr eaLnBrk="1" hangingPunct="1"/>
              <a:t>29</a:t>
            </a:fld>
            <a:endParaRPr lang="ru-RU" altLang="ru-RU"/>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strips(downLeft)">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 calcmode="lin" valueType="num">
                                      <p:cBhvr>
                                        <p:cTn id="12"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71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47107">
                                            <p:txEl>
                                              <p:pRg st="3" end="3"/>
                                            </p:txEl>
                                          </p:spTgt>
                                        </p:tgtEl>
                                        <p:attrNameLst>
                                          <p:attrName>style.visibility</p:attrName>
                                        </p:attrNameLst>
                                      </p:cBhvr>
                                      <p:to>
                                        <p:strVal val="visible"/>
                                      </p:to>
                                    </p:set>
                                    <p:anim calcmode="lin" valueType="num">
                                      <p:cBhvr>
                                        <p:cTn id="18"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4710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47107">
                                            <p:txEl>
                                              <p:pRg st="5" end="5"/>
                                            </p:txEl>
                                          </p:spTgt>
                                        </p:tgtEl>
                                        <p:attrNameLst>
                                          <p:attrName>style.visibility</p:attrName>
                                        </p:attrNameLst>
                                      </p:cBhvr>
                                      <p:to>
                                        <p:strVal val="visible"/>
                                      </p:to>
                                    </p:set>
                                    <p:anim calcmode="lin" valueType="num">
                                      <p:cBhvr>
                                        <p:cTn id="24" dur="500" fill="hold"/>
                                        <p:tgtEl>
                                          <p:spTgt spid="47107">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4710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7E6040D-02D1-345F-0551-4B564DCA05FD}"/>
              </a:ext>
            </a:extLst>
          </p:cNvPr>
          <p:cNvSpPr>
            <a:spLocks noGrp="1" noChangeArrowheads="1"/>
          </p:cNvSpPr>
          <p:nvPr>
            <p:ph type="title"/>
          </p:nvPr>
        </p:nvSpPr>
        <p:spPr>
          <a:xfrm>
            <a:off x="457200" y="274638"/>
            <a:ext cx="8229600" cy="706437"/>
          </a:xfrm>
          <a:solidFill>
            <a:srgbClr val="E5B9D9"/>
          </a:solidFill>
        </p:spPr>
        <p:txBody>
          <a:bodyPr/>
          <a:lstStyle/>
          <a:p>
            <a:pPr eaLnBrk="1" hangingPunct="1"/>
            <a:r>
              <a:rPr lang="en" altLang="ru-RU" sz="2800" b="1">
                <a:latin typeface="Times New Roman" panose="02020603050405020304" pitchFamily="18" charset="0"/>
              </a:rPr>
              <a:t>Definition</a:t>
            </a:r>
            <a:r>
              <a:rPr lang="en" altLang="ru-RU" sz="2800" b="1"/>
              <a:t> </a:t>
            </a:r>
            <a:r>
              <a:rPr lang="en" altLang="ru-RU" sz="2800" b="1">
                <a:latin typeface="Times New Roman" panose="02020603050405020304" pitchFamily="18" charset="0"/>
              </a:rPr>
              <a:t>negotiations</a:t>
            </a:r>
          </a:p>
        </p:txBody>
      </p:sp>
      <p:sp>
        <p:nvSpPr>
          <p:cNvPr id="3076" name="Rectangle 3">
            <a:extLst>
              <a:ext uri="{FF2B5EF4-FFF2-40B4-BE49-F238E27FC236}">
                <a16:creationId xmlns:a16="http://schemas.microsoft.com/office/drawing/2014/main" id="{777161B1-64D8-262C-E916-CD98D3C47727}"/>
              </a:ext>
            </a:extLst>
          </p:cNvPr>
          <p:cNvSpPr>
            <a:spLocks noGrp="1" noChangeArrowheads="1"/>
          </p:cNvSpPr>
          <p:nvPr>
            <p:ph idx="1"/>
          </p:nvPr>
        </p:nvSpPr>
        <p:spPr>
          <a:xfrm>
            <a:off x="457200" y="1196975"/>
            <a:ext cx="8229600" cy="4929188"/>
          </a:xfrm>
        </p:spPr>
        <p:txBody>
          <a:bodyPr/>
          <a:lstStyle/>
          <a:p>
            <a:pPr algn="ctr" eaLnBrk="1" hangingPunct="1">
              <a:buFontTx/>
              <a:buNone/>
            </a:pPr>
            <a:r>
              <a:rPr lang="en" altLang="ru-RU" sz="2600" b="1"/>
              <a:t>Negotiations are a means,</a:t>
            </a:r>
          </a:p>
          <a:p>
            <a:pPr algn="ctr" eaLnBrk="1" hangingPunct="1">
              <a:buFontTx/>
              <a:buNone/>
            </a:pPr>
            <a:r>
              <a:rPr lang="en" altLang="ru-RU" sz="2600" b="1"/>
              <a:t>the relationship between people,</a:t>
            </a:r>
          </a:p>
          <a:p>
            <a:pPr algn="ctr" eaLnBrk="1" hangingPunct="1">
              <a:buFontTx/>
              <a:buNone/>
            </a:pPr>
            <a:r>
              <a:rPr lang="en" altLang="ru-RU" sz="2600" b="1"/>
              <a:t>designed to reach an agreement when both parties have either competing or overlapping interests </a:t>
            </a:r>
            <a:r>
              <a:rPr lang="en" altLang="ru-RU" sz="2600" i="1"/>
              <a:t>.</a:t>
            </a:r>
          </a:p>
          <a:p>
            <a:pPr eaLnBrk="1" hangingPunct="1"/>
            <a:endParaRPr lang="ru-RU" altLang="ru-RU" sz="2600"/>
          </a:p>
        </p:txBody>
      </p:sp>
      <p:sp>
        <p:nvSpPr>
          <p:cNvPr id="3074" name="Номер слайда 5">
            <a:extLst>
              <a:ext uri="{FF2B5EF4-FFF2-40B4-BE49-F238E27FC236}">
                <a16:creationId xmlns:a16="http://schemas.microsoft.com/office/drawing/2014/main" id="{B74ABFC4-6CAD-0C15-79DC-31B51A93E72A}"/>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254945-4CAB-442C-BC4A-6C7691B9D034}" type="slidenum">
              <a:rPr lang="ru-RU" altLang="ru-RU"/>
              <a:pPr eaLnBrk="1" hangingPunct="1"/>
              <a:t>3</a:t>
            </a:fld>
            <a:endParaRPr lang="ru-RU" altLang="ru-RU"/>
          </a:p>
        </p:txBody>
      </p:sp>
      <p:pic>
        <p:nvPicPr>
          <p:cNvPr id="3077" name="Picture 4" descr="header-image">
            <a:extLst>
              <a:ext uri="{FF2B5EF4-FFF2-40B4-BE49-F238E27FC236}">
                <a16:creationId xmlns:a16="http://schemas.microsoft.com/office/drawing/2014/main" id="{2C0B115B-EA0C-8B5B-AFD1-1E0561EDB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73463"/>
            <a:ext cx="628650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CCC5F2D-FA84-C84E-F0BB-20E3FB47EB3E}"/>
              </a:ext>
            </a:extLst>
          </p:cNvPr>
          <p:cNvSpPr>
            <a:spLocks noGrp="1" noChangeArrowheads="1"/>
          </p:cNvSpPr>
          <p:nvPr>
            <p:ph type="title"/>
          </p:nvPr>
        </p:nvSpPr>
        <p:spPr>
          <a:xfrm>
            <a:off x="468313" y="0"/>
            <a:ext cx="8226425" cy="1143000"/>
          </a:xfrm>
          <a:solidFill>
            <a:schemeClr val="folHlink"/>
          </a:solidFill>
        </p:spPr>
        <p:txBody>
          <a:bodyPr>
            <a:normAutofit fontScale="90000"/>
          </a:bodyPr>
          <a:lstStyle/>
          <a:p>
            <a:pPr eaLnBrk="1" hangingPunct="1"/>
            <a:r>
              <a:rPr lang="en" altLang="ru-RU" sz="4200" b="1">
                <a:latin typeface="Times New Roman" panose="02020603050405020304" pitchFamily="18" charset="0"/>
              </a:rPr>
              <a:t>Classification by substantive grounds</a:t>
            </a:r>
            <a:r>
              <a:rPr lang="en" altLang="ru-RU" sz="4000"/>
              <a:t> </a:t>
            </a:r>
          </a:p>
        </p:txBody>
      </p:sp>
      <p:sp>
        <p:nvSpPr>
          <p:cNvPr id="48131" name="Rectangle 3">
            <a:extLst>
              <a:ext uri="{FF2B5EF4-FFF2-40B4-BE49-F238E27FC236}">
                <a16:creationId xmlns:a16="http://schemas.microsoft.com/office/drawing/2014/main" id="{CC0FF82A-7B79-FE20-75E3-AEB04CA58575}"/>
              </a:ext>
            </a:extLst>
          </p:cNvPr>
          <p:cNvSpPr>
            <a:spLocks noGrp="1" noChangeArrowheads="1"/>
          </p:cNvSpPr>
          <p:nvPr>
            <p:ph idx="1"/>
          </p:nvPr>
        </p:nvSpPr>
        <p:spPr>
          <a:xfrm>
            <a:off x="323850" y="1484313"/>
            <a:ext cx="8286750" cy="4999037"/>
          </a:xfrm>
        </p:spPr>
        <p:txBody>
          <a:bodyPr>
            <a:normAutofit lnSpcReduction="10000"/>
          </a:bodyPr>
          <a:lstStyle/>
          <a:p>
            <a:pPr eaLnBrk="1" hangingPunct="1">
              <a:lnSpc>
                <a:spcPct val="80000"/>
              </a:lnSpc>
              <a:buFontTx/>
              <a:buNone/>
            </a:pPr>
            <a:r>
              <a:rPr lang="en" altLang="ru-RU" sz="2200">
                <a:latin typeface="Times New Roman" panose="02020603050405020304" pitchFamily="18" charset="0"/>
              </a:rPr>
              <a:t>• informational (the parties are interested in exchanging views, but are not ready for some reason to take joint action);</a:t>
            </a:r>
          </a:p>
          <a:p>
            <a:pPr eaLnBrk="1" hangingPunct="1">
              <a:lnSpc>
                <a:spcPct val="80000"/>
              </a:lnSpc>
              <a:buFontTx/>
              <a:buNone/>
            </a:pPr>
            <a:endParaRPr lang="ru-RU" altLang="ru-RU" sz="2200">
              <a:latin typeface="Times New Roman" panose="02020603050405020304" pitchFamily="18" charset="0"/>
            </a:endParaRPr>
          </a:p>
          <a:p>
            <a:pPr eaLnBrk="1" hangingPunct="1">
              <a:lnSpc>
                <a:spcPct val="80000"/>
              </a:lnSpc>
              <a:buFontTx/>
              <a:buNone/>
            </a:pPr>
            <a:r>
              <a:rPr lang="en" altLang="ru-RU" sz="2200">
                <a:latin typeface="Times New Roman" panose="02020603050405020304" pitchFamily="18" charset="0"/>
              </a:rPr>
              <a:t>• communicative (establishing new connections, relationships);</a:t>
            </a:r>
          </a:p>
          <a:p>
            <a:pPr eaLnBrk="1" hangingPunct="1">
              <a:lnSpc>
                <a:spcPct val="80000"/>
              </a:lnSpc>
              <a:buFontTx/>
              <a:buNone/>
            </a:pPr>
            <a:endParaRPr lang="ru-RU" altLang="ru-RU" sz="2200">
              <a:latin typeface="Times New Roman" panose="02020603050405020304" pitchFamily="18" charset="0"/>
            </a:endParaRPr>
          </a:p>
          <a:p>
            <a:pPr eaLnBrk="1" hangingPunct="1">
              <a:lnSpc>
                <a:spcPct val="80000"/>
              </a:lnSpc>
              <a:buFontTx/>
              <a:buNone/>
            </a:pPr>
            <a:r>
              <a:rPr lang="en" altLang="ru-RU" sz="2200">
                <a:latin typeface="Times New Roman" panose="02020603050405020304" pitchFamily="18" charset="0"/>
              </a:rPr>
              <a:t>• regulatory (regulation and coordination of actions of the parties);</a:t>
            </a:r>
          </a:p>
          <a:p>
            <a:pPr eaLnBrk="1" hangingPunct="1">
              <a:lnSpc>
                <a:spcPct val="80000"/>
              </a:lnSpc>
              <a:buFontTx/>
              <a:buNone/>
            </a:pPr>
            <a:endParaRPr lang="ru-RU" altLang="ru-RU" sz="2200">
              <a:latin typeface="Times New Roman" panose="02020603050405020304" pitchFamily="18" charset="0"/>
            </a:endParaRPr>
          </a:p>
          <a:p>
            <a:pPr eaLnBrk="1" hangingPunct="1">
              <a:lnSpc>
                <a:spcPct val="80000"/>
              </a:lnSpc>
              <a:buFontTx/>
              <a:buNone/>
            </a:pPr>
            <a:r>
              <a:rPr lang="en" altLang="ru-RU" sz="2200">
                <a:latin typeface="Times New Roman" panose="02020603050405020304" pitchFamily="18" charset="0"/>
              </a:rPr>
              <a:t>• the function of solving one’s own problems (for example, personal, domestic political, foreign policy, etc.);</a:t>
            </a:r>
          </a:p>
          <a:p>
            <a:pPr eaLnBrk="1" hangingPunct="1">
              <a:lnSpc>
                <a:spcPct val="80000"/>
              </a:lnSpc>
              <a:buFontTx/>
              <a:buNone/>
            </a:pPr>
            <a:endParaRPr lang="ru-RU" altLang="ru-RU" sz="2200">
              <a:latin typeface="Times New Roman" panose="02020603050405020304" pitchFamily="18" charset="0"/>
            </a:endParaRPr>
          </a:p>
          <a:p>
            <a:pPr eaLnBrk="1" hangingPunct="1">
              <a:lnSpc>
                <a:spcPct val="80000"/>
              </a:lnSpc>
              <a:buFontTx/>
              <a:buNone/>
            </a:pPr>
            <a:r>
              <a:rPr lang="en" altLang="ru-RU" sz="2200">
                <a:latin typeface="Times New Roman" panose="02020603050405020304" pitchFamily="18" charset="0"/>
              </a:rPr>
              <a:t>• propaganda (allows one of the parties to present itself in a favorable light in the eyes of the public);</a:t>
            </a:r>
          </a:p>
          <a:p>
            <a:pPr eaLnBrk="1" hangingPunct="1">
              <a:lnSpc>
                <a:spcPct val="80000"/>
              </a:lnSpc>
              <a:buFontTx/>
              <a:buNone/>
            </a:pPr>
            <a:endParaRPr lang="ru-RU" altLang="ru-RU" sz="2200">
              <a:latin typeface="Times New Roman" panose="02020603050405020304" pitchFamily="18" charset="0"/>
            </a:endParaRPr>
          </a:p>
          <a:p>
            <a:pPr eaLnBrk="1" hangingPunct="1">
              <a:lnSpc>
                <a:spcPct val="80000"/>
              </a:lnSpc>
              <a:buFontTx/>
              <a:buNone/>
            </a:pPr>
            <a:r>
              <a:rPr lang="en" altLang="ru-RU" sz="2200">
                <a:latin typeface="Times New Roman" panose="02020603050405020304" pitchFamily="18" charset="0"/>
              </a:rPr>
              <a:t>• control function (for example, regarding the implementation of agreements</a:t>
            </a:r>
          </a:p>
        </p:txBody>
      </p:sp>
      <p:sp>
        <p:nvSpPr>
          <p:cNvPr id="30722" name="Номер слайда 5">
            <a:extLst>
              <a:ext uri="{FF2B5EF4-FFF2-40B4-BE49-F238E27FC236}">
                <a16:creationId xmlns:a16="http://schemas.microsoft.com/office/drawing/2014/main" id="{D58ADFEE-ABA8-F04D-514B-6D3560C9C77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62CB4E-5F81-48CF-90D4-AF54C2865215}" type="slidenum">
              <a:rPr lang="ru-RU" altLang="ru-RU"/>
              <a:pPr eaLnBrk="1" hangingPunct="1"/>
              <a:t>30</a:t>
            </a:fld>
            <a:endParaRPr lang="ru-RU" altLang="ru-RU"/>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box(in)">
                                      <p:cBhvr>
                                        <p:cTn id="12" dur="500"/>
                                        <p:tgtEl>
                                          <p:spTgt spid="48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ox(in)">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box(in)">
                                      <p:cBhvr>
                                        <p:cTn id="22" dur="500"/>
                                        <p:tgtEl>
                                          <p:spTgt spid="481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animEffect transition="in" filter="box(in)">
                                      <p:cBhvr>
                                        <p:cTn id="27" dur="500"/>
                                        <p:tgtEl>
                                          <p:spTgt spid="4813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8131">
                                            <p:txEl>
                                              <p:pRg st="8" end="8"/>
                                            </p:txEl>
                                          </p:spTgt>
                                        </p:tgtEl>
                                        <p:attrNameLst>
                                          <p:attrName>style.visibility</p:attrName>
                                        </p:attrNameLst>
                                      </p:cBhvr>
                                      <p:to>
                                        <p:strVal val="visible"/>
                                      </p:to>
                                    </p:set>
                                    <p:animEffect transition="in" filter="box(in)">
                                      <p:cBhvr>
                                        <p:cTn id="32" dur="500"/>
                                        <p:tgtEl>
                                          <p:spTgt spid="48131">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8131">
                                            <p:txEl>
                                              <p:pRg st="10" end="10"/>
                                            </p:txEl>
                                          </p:spTgt>
                                        </p:tgtEl>
                                        <p:attrNameLst>
                                          <p:attrName>style.visibility</p:attrName>
                                        </p:attrNameLst>
                                      </p:cBhvr>
                                      <p:to>
                                        <p:strVal val="visible"/>
                                      </p:to>
                                    </p:set>
                                    <p:animEffect transition="in" filter="box(in)">
                                      <p:cBhvr>
                                        <p:cTn id="37" dur="500"/>
                                        <p:tgtEl>
                                          <p:spTgt spid="481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8A6FB3A6-5E76-1BC6-8FB1-32EF6B23BD76}"/>
              </a:ext>
            </a:extLst>
          </p:cNvPr>
          <p:cNvSpPr>
            <a:spLocks noGrp="1" noChangeArrowheads="1"/>
          </p:cNvSpPr>
          <p:nvPr>
            <p:ph type="title"/>
          </p:nvPr>
        </p:nvSpPr>
        <p:spPr>
          <a:xfrm>
            <a:off x="539750" y="2349500"/>
            <a:ext cx="8226425" cy="1143000"/>
          </a:xfrm>
          <a:solidFill>
            <a:schemeClr val="accent1"/>
          </a:solidFill>
        </p:spPr>
        <p:txBody>
          <a:bodyPr/>
          <a:lstStyle/>
          <a:p>
            <a:pPr eaLnBrk="1" hangingPunct="1"/>
            <a:r>
              <a:rPr lang="en" altLang="ru-RU"/>
              <a:t>Interpersonal Negotiations</a:t>
            </a:r>
          </a:p>
        </p:txBody>
      </p:sp>
      <p:sp>
        <p:nvSpPr>
          <p:cNvPr id="31746" name="Номер слайда 5">
            <a:extLst>
              <a:ext uri="{FF2B5EF4-FFF2-40B4-BE49-F238E27FC236}">
                <a16:creationId xmlns:a16="http://schemas.microsoft.com/office/drawing/2014/main" id="{BA072287-4E81-356A-904F-DEB05DE7A75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F4911E-B1F9-4538-BB60-E5ECBC62F2BF}" type="slidenum">
              <a:rPr lang="ru-RU" altLang="ru-RU"/>
              <a:pPr eaLnBrk="1" hangingPunct="1"/>
              <a:t>31</a:t>
            </a:fld>
            <a:endParaRPr lang="ru-RU" altLang="ru-RU"/>
          </a:p>
        </p:txBody>
      </p:sp>
    </p:spTree>
  </p:cSld>
  <p:clrMapOvr>
    <a:masterClrMapping/>
  </p:clrMapOvr>
  <p:transition spd="med">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7C65EBE0-7D14-77BE-7413-783FF906C90B}"/>
              </a:ext>
            </a:extLst>
          </p:cNvPr>
          <p:cNvSpPr>
            <a:spLocks noGrp="1" noChangeArrowheads="1"/>
          </p:cNvSpPr>
          <p:nvPr>
            <p:ph type="title"/>
          </p:nvPr>
        </p:nvSpPr>
        <p:spPr>
          <a:solidFill>
            <a:schemeClr val="accent1"/>
          </a:solidFill>
        </p:spPr>
        <p:txBody>
          <a:bodyPr/>
          <a:lstStyle/>
          <a:p>
            <a:pPr eaLnBrk="1" hangingPunct="1"/>
            <a:r>
              <a:rPr lang="en" altLang="ru-RU" b="1">
                <a:latin typeface="Times New Roman" panose="02020603050405020304" pitchFamily="18" charset="0"/>
              </a:rPr>
              <a:t>Definition of Interpersonal Negotiations</a:t>
            </a:r>
            <a:r>
              <a:rPr lang="en" altLang="ru-RU" sz="4000"/>
              <a:t> </a:t>
            </a:r>
          </a:p>
        </p:txBody>
      </p:sp>
      <p:sp>
        <p:nvSpPr>
          <p:cNvPr id="32772" name="Rectangle 3">
            <a:extLst>
              <a:ext uri="{FF2B5EF4-FFF2-40B4-BE49-F238E27FC236}">
                <a16:creationId xmlns:a16="http://schemas.microsoft.com/office/drawing/2014/main" id="{06C692E8-21D5-D7FD-738A-3DDD957555E3}"/>
              </a:ext>
            </a:extLst>
          </p:cNvPr>
          <p:cNvSpPr>
            <a:spLocks noGrp="1" noChangeArrowheads="1"/>
          </p:cNvSpPr>
          <p:nvPr>
            <p:ph idx="1"/>
          </p:nvPr>
        </p:nvSpPr>
        <p:spPr>
          <a:xfrm>
            <a:off x="468313" y="2060575"/>
            <a:ext cx="8226425" cy="4497388"/>
          </a:xfrm>
        </p:spPr>
        <p:txBody>
          <a:bodyPr/>
          <a:lstStyle/>
          <a:p>
            <a:pPr eaLnBrk="1" hangingPunct="1">
              <a:buFontTx/>
              <a:buNone/>
            </a:pPr>
            <a:r>
              <a:rPr lang="en" altLang="ru-RU" sz="2800" b="1">
                <a:latin typeface="Times New Roman" panose="02020603050405020304" pitchFamily="18" charset="0"/>
              </a:rPr>
              <a:t>    </a:t>
            </a:r>
            <a:r>
              <a:rPr lang="en" altLang="ru-RU" sz="2800" b="1" u="sng">
                <a:latin typeface="Times New Roman" panose="02020603050405020304" pitchFamily="18" charset="0"/>
              </a:rPr>
              <a:t>Interpersonal Negotiations</a:t>
            </a:r>
            <a:r>
              <a:rPr lang="en" altLang="ru-RU" sz="2800" b="1">
                <a:latin typeface="Times New Roman" panose="02020603050405020304" pitchFamily="18" charset="0"/>
              </a:rPr>
              <a:t> </a:t>
            </a:r>
            <a:r>
              <a:rPr lang="en" altLang="ru-RU" sz="2800">
                <a:latin typeface="Times New Roman" panose="02020603050405020304" pitchFamily="18" charset="0"/>
              </a:rPr>
              <a:t>- a way to peacefully resolve differences and settle conflicts between two people by discussing the problem together and finding mutually acceptable solutions</a:t>
            </a:r>
          </a:p>
        </p:txBody>
      </p:sp>
      <p:sp>
        <p:nvSpPr>
          <p:cNvPr id="32770" name="Номер слайда 5">
            <a:extLst>
              <a:ext uri="{FF2B5EF4-FFF2-40B4-BE49-F238E27FC236}">
                <a16:creationId xmlns:a16="http://schemas.microsoft.com/office/drawing/2014/main" id="{B244DEC1-5038-A197-E74E-74511275735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6B656D-8FB3-4D7C-AD5B-BB13E702C760}" type="slidenum">
              <a:rPr lang="ru-RU" altLang="ru-RU"/>
              <a:pPr eaLnBrk="1" hangingPunct="1"/>
              <a:t>32</a:t>
            </a:fld>
            <a:endParaRPr lang="ru-RU" altLang="ru-RU"/>
          </a:p>
        </p:txBody>
      </p:sp>
      <p:pic>
        <p:nvPicPr>
          <p:cNvPr id="32773" name="Picture 4" descr="j0300840">
            <a:extLst>
              <a:ext uri="{FF2B5EF4-FFF2-40B4-BE49-F238E27FC236}">
                <a16:creationId xmlns:a16="http://schemas.microsoft.com/office/drawing/2014/main" id="{DBE0F96F-964E-3BC7-4934-A442A7BDA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8611">
            <a:off x="5076825" y="4797425"/>
            <a:ext cx="18145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4E6B77B4-63B5-192F-E7B1-81B28C3093DC}"/>
              </a:ext>
            </a:extLst>
          </p:cNvPr>
          <p:cNvSpPr>
            <a:spLocks noGrp="1" noChangeArrowheads="1"/>
          </p:cNvSpPr>
          <p:nvPr>
            <p:ph type="title"/>
          </p:nvPr>
        </p:nvSpPr>
        <p:spPr>
          <a:solidFill>
            <a:schemeClr val="accent1"/>
          </a:solidFill>
        </p:spPr>
        <p:txBody>
          <a:bodyPr/>
          <a:lstStyle/>
          <a:p>
            <a:pPr eaLnBrk="1" hangingPunct="1"/>
            <a:r>
              <a:rPr lang="en" altLang="ru-RU" b="1">
                <a:latin typeface="Times New Roman" panose="02020603050405020304" pitchFamily="18" charset="0"/>
              </a:rPr>
              <a:t>Classification of interpersonal negotiations</a:t>
            </a:r>
          </a:p>
        </p:txBody>
      </p:sp>
      <p:sp>
        <p:nvSpPr>
          <p:cNvPr id="51203" name="Rectangle 3">
            <a:extLst>
              <a:ext uri="{FF2B5EF4-FFF2-40B4-BE49-F238E27FC236}">
                <a16:creationId xmlns:a16="http://schemas.microsoft.com/office/drawing/2014/main" id="{2B7D6985-9C16-6EC1-D467-DAA10A7211F4}"/>
              </a:ext>
            </a:extLst>
          </p:cNvPr>
          <p:cNvSpPr>
            <a:spLocks noGrp="1" noChangeArrowheads="1"/>
          </p:cNvSpPr>
          <p:nvPr>
            <p:ph idx="1"/>
          </p:nvPr>
        </p:nvSpPr>
        <p:spPr>
          <a:xfrm>
            <a:off x="468313" y="1844675"/>
            <a:ext cx="8226425" cy="4497388"/>
          </a:xfrm>
        </p:spPr>
        <p:txBody>
          <a:bodyPr/>
          <a:lstStyle/>
          <a:p>
            <a:pPr marL="1371600" lvl="2" indent="-457200" eaLnBrk="1" hangingPunct="1">
              <a:buFontTx/>
              <a:buNone/>
            </a:pPr>
            <a:r>
              <a:rPr lang="en" altLang="ru-RU" b="1">
                <a:latin typeface="Times New Roman" panose="02020603050405020304" pitchFamily="18" charset="0"/>
              </a:rPr>
              <a:t>1. Business conversation</a:t>
            </a:r>
          </a:p>
          <a:p>
            <a:pPr marL="1371600" lvl="2" indent="-457200" eaLnBrk="1" hangingPunct="1">
              <a:buFontTx/>
              <a:buNone/>
            </a:pPr>
            <a:endParaRPr lang="ru-RU" altLang="ru-RU" b="1">
              <a:latin typeface="Times New Roman" panose="02020603050405020304" pitchFamily="18" charset="0"/>
            </a:endParaRPr>
          </a:p>
          <a:p>
            <a:pPr marL="1371600" lvl="2" indent="-457200" eaLnBrk="1" hangingPunct="1">
              <a:buFontTx/>
              <a:buNone/>
            </a:pPr>
            <a:r>
              <a:rPr lang="en" altLang="ru-RU" b="1">
                <a:latin typeface="Times New Roman" panose="02020603050405020304" pitchFamily="18" charset="0"/>
              </a:rPr>
              <a:t>2. Conversation</a:t>
            </a:r>
          </a:p>
          <a:p>
            <a:pPr marL="1371600" lvl="2" indent="-457200" eaLnBrk="1" hangingPunct="1">
              <a:buFontTx/>
              <a:buNone/>
            </a:pPr>
            <a:endParaRPr lang="ru-RU" altLang="ru-RU" b="1">
              <a:latin typeface="Times New Roman" panose="02020603050405020304" pitchFamily="18" charset="0"/>
            </a:endParaRPr>
          </a:p>
          <a:p>
            <a:pPr marL="1371600" lvl="2" indent="-457200" eaLnBrk="1" hangingPunct="1">
              <a:buFontTx/>
              <a:buNone/>
            </a:pPr>
            <a:r>
              <a:rPr lang="en" altLang="ru-RU" b="1">
                <a:latin typeface="Times New Roman" panose="02020603050405020304" pitchFamily="18" charset="0"/>
              </a:rPr>
              <a:t>3. Discussion and interview</a:t>
            </a:r>
          </a:p>
          <a:p>
            <a:pPr marL="1371600" lvl="2" indent="-457200" eaLnBrk="1" hangingPunct="1">
              <a:buFontTx/>
              <a:buNone/>
            </a:pPr>
            <a:endParaRPr lang="ru-RU" altLang="ru-RU" b="1">
              <a:latin typeface="Times New Roman" panose="02020603050405020304" pitchFamily="18" charset="0"/>
            </a:endParaRPr>
          </a:p>
          <a:p>
            <a:pPr marL="1371600" lvl="2" indent="-457200" eaLnBrk="1" hangingPunct="1">
              <a:buFontTx/>
              <a:buNone/>
            </a:pPr>
            <a:r>
              <a:rPr lang="en" altLang="ru-RU" b="1">
                <a:latin typeface="Times New Roman" panose="02020603050405020304" pitchFamily="18" charset="0"/>
              </a:rPr>
              <a:t>4. Dispute, controversy, discussion</a:t>
            </a:r>
          </a:p>
          <a:p>
            <a:pPr marL="1371600" lvl="2" indent="-457200" eaLnBrk="1" hangingPunct="1">
              <a:buFontTx/>
              <a:buNone/>
            </a:pPr>
            <a:endParaRPr lang="ru-RU" altLang="ru-RU" b="1">
              <a:latin typeface="Times New Roman" panose="02020603050405020304" pitchFamily="18" charset="0"/>
            </a:endParaRPr>
          </a:p>
          <a:p>
            <a:pPr marL="1371600" lvl="2" indent="-457200" eaLnBrk="1" hangingPunct="1">
              <a:buFontTx/>
              <a:buNone/>
            </a:pPr>
            <a:r>
              <a:rPr lang="en" altLang="ru-RU" b="1">
                <a:latin typeface="Times New Roman" panose="02020603050405020304" pitchFamily="18" charset="0"/>
              </a:rPr>
              <a:t>5. Bidding</a:t>
            </a:r>
          </a:p>
        </p:txBody>
      </p:sp>
      <p:sp>
        <p:nvSpPr>
          <p:cNvPr id="33794" name="Номер слайда 5">
            <a:extLst>
              <a:ext uri="{FF2B5EF4-FFF2-40B4-BE49-F238E27FC236}">
                <a16:creationId xmlns:a16="http://schemas.microsoft.com/office/drawing/2014/main" id="{826F249D-388C-4D15-7417-850DC365703D}"/>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76CC70-61DF-4728-B3DF-F67E5D710DC4}" type="slidenum">
              <a:rPr lang="ru-RU" altLang="ru-RU"/>
              <a:pPr eaLnBrk="1" hangingPunct="1"/>
              <a:t>33</a:t>
            </a:fld>
            <a:endParaRPr lang="ru-RU" altLang="ru-RU"/>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down)">
                                      <p:cBhvr>
                                        <p:cTn id="7" dur="500"/>
                                        <p:tgtEl>
                                          <p:spTgt spid="5120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203">
                                            <p:txEl>
                                              <p:pRg st="2" end="2"/>
                                            </p:txEl>
                                          </p:spTgt>
                                        </p:tgtEl>
                                        <p:attrNameLst>
                                          <p:attrName>style.visibility</p:attrName>
                                        </p:attrNameLst>
                                      </p:cBhvr>
                                      <p:to>
                                        <p:strVal val="visible"/>
                                      </p:to>
                                    </p:set>
                                    <p:animEffect transition="in" filter="wipe(down)">
                                      <p:cBhvr>
                                        <p:cTn id="10" dur="500"/>
                                        <p:tgtEl>
                                          <p:spTgt spid="5120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animEffect transition="in" filter="wipe(down)">
                                      <p:cBhvr>
                                        <p:cTn id="13" dur="500"/>
                                        <p:tgtEl>
                                          <p:spTgt spid="51203">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203">
                                            <p:txEl>
                                              <p:pRg st="6" end="6"/>
                                            </p:txEl>
                                          </p:spTgt>
                                        </p:tgtEl>
                                        <p:attrNameLst>
                                          <p:attrName>style.visibility</p:attrName>
                                        </p:attrNameLst>
                                      </p:cBhvr>
                                      <p:to>
                                        <p:strVal val="visible"/>
                                      </p:to>
                                    </p:set>
                                    <p:animEffect transition="in" filter="wipe(down)">
                                      <p:cBhvr>
                                        <p:cTn id="16" dur="500"/>
                                        <p:tgtEl>
                                          <p:spTgt spid="51203">
                                            <p:txEl>
                                              <p:pRg st="6" end="6"/>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1203">
                                            <p:txEl>
                                              <p:pRg st="8" end="8"/>
                                            </p:txEl>
                                          </p:spTgt>
                                        </p:tgtEl>
                                        <p:attrNameLst>
                                          <p:attrName>style.visibility</p:attrName>
                                        </p:attrNameLst>
                                      </p:cBhvr>
                                      <p:to>
                                        <p:strVal val="visible"/>
                                      </p:to>
                                    </p:set>
                                    <p:animEffect transition="in" filter="wipe(down)">
                                      <p:cBhvr>
                                        <p:cTn id="19"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6F1DEFA-94CF-F4C9-64FE-FA8442D7813B}"/>
              </a:ext>
            </a:extLst>
          </p:cNvPr>
          <p:cNvSpPr>
            <a:spLocks noGrp="1" noChangeArrowheads="1"/>
          </p:cNvSpPr>
          <p:nvPr>
            <p:ph type="title"/>
          </p:nvPr>
        </p:nvSpPr>
        <p:spPr>
          <a:solidFill>
            <a:schemeClr val="accent1"/>
          </a:solidFill>
        </p:spPr>
        <p:txBody>
          <a:bodyPr/>
          <a:lstStyle/>
          <a:p>
            <a:pPr eaLnBrk="1" hangingPunct="1"/>
            <a:r>
              <a:rPr lang="en" altLang="ru-RU" b="1">
                <a:latin typeface="Times New Roman" panose="02020603050405020304" pitchFamily="18" charset="0"/>
              </a:rPr>
              <a:t>Discussion and interview</a:t>
            </a:r>
            <a:r>
              <a:rPr lang="en" altLang="ru-RU"/>
              <a:t> </a:t>
            </a:r>
          </a:p>
        </p:txBody>
      </p:sp>
      <p:sp>
        <p:nvSpPr>
          <p:cNvPr id="61443" name="Rectangle 3">
            <a:extLst>
              <a:ext uri="{FF2B5EF4-FFF2-40B4-BE49-F238E27FC236}">
                <a16:creationId xmlns:a16="http://schemas.microsoft.com/office/drawing/2014/main" id="{BF147A00-DD25-C7D0-236E-03CEB17DF84B}"/>
              </a:ext>
            </a:extLst>
          </p:cNvPr>
          <p:cNvSpPr>
            <a:spLocks noGrp="1" noChangeArrowheads="1"/>
          </p:cNvSpPr>
          <p:nvPr>
            <p:ph idx="1"/>
          </p:nvPr>
        </p:nvSpPr>
        <p:spPr/>
        <p:txBody>
          <a:bodyPr/>
          <a:lstStyle/>
          <a:p>
            <a:pPr algn="ctr" eaLnBrk="1" hangingPunct="1">
              <a:buFontTx/>
              <a:buNone/>
            </a:pPr>
            <a:r>
              <a:rPr lang="en" altLang="ru-RU" sz="2800" b="1">
                <a:latin typeface="Times New Roman" panose="02020603050405020304" pitchFamily="18" charset="0"/>
              </a:rPr>
              <a:t>Discussion Models</a:t>
            </a:r>
            <a:endParaRPr lang="ru-RU" altLang="ru-RU" sz="2800">
              <a:latin typeface="Times New Roman" panose="02020603050405020304" pitchFamily="18" charset="0"/>
            </a:endParaRPr>
          </a:p>
        </p:txBody>
      </p:sp>
      <p:sp>
        <p:nvSpPr>
          <p:cNvPr id="34818" name="Номер слайда 5">
            <a:extLst>
              <a:ext uri="{FF2B5EF4-FFF2-40B4-BE49-F238E27FC236}">
                <a16:creationId xmlns:a16="http://schemas.microsoft.com/office/drawing/2014/main" id="{B767E84B-4EA6-3216-0EE8-A16EDBD2CDCB}"/>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D79A61-708E-45C3-99E1-0E2FEFEA1328}" type="slidenum">
              <a:rPr lang="ru-RU" altLang="ru-RU"/>
              <a:pPr eaLnBrk="1" hangingPunct="1"/>
              <a:t>34</a:t>
            </a:fld>
            <a:endParaRPr lang="ru-RU" altLang="ru-RU"/>
          </a:p>
        </p:txBody>
      </p:sp>
      <p:sp>
        <p:nvSpPr>
          <p:cNvPr id="61444" name="Oval 4">
            <a:extLst>
              <a:ext uri="{FF2B5EF4-FFF2-40B4-BE49-F238E27FC236}">
                <a16:creationId xmlns:a16="http://schemas.microsoft.com/office/drawing/2014/main" id="{03A14145-C1DE-0AF0-ACE9-955F69C9A2A0}"/>
              </a:ext>
            </a:extLst>
          </p:cNvPr>
          <p:cNvSpPr>
            <a:spLocks noChangeArrowheads="1"/>
          </p:cNvSpPr>
          <p:nvPr/>
        </p:nvSpPr>
        <p:spPr bwMode="auto">
          <a:xfrm>
            <a:off x="2627313" y="1557338"/>
            <a:ext cx="3744912" cy="649287"/>
          </a:xfrm>
          <a:prstGeom prst="ellipse">
            <a:avLst/>
          </a:pr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61445" name="Line 5">
            <a:extLst>
              <a:ext uri="{FF2B5EF4-FFF2-40B4-BE49-F238E27FC236}">
                <a16:creationId xmlns:a16="http://schemas.microsoft.com/office/drawing/2014/main" id="{08332401-C3B7-9230-3C4A-4337B4FE0E9B}"/>
              </a:ext>
            </a:extLst>
          </p:cNvPr>
          <p:cNvSpPr>
            <a:spLocks noChangeShapeType="1"/>
          </p:cNvSpPr>
          <p:nvPr/>
        </p:nvSpPr>
        <p:spPr bwMode="auto">
          <a:xfrm flipH="1">
            <a:off x="2051050" y="2133600"/>
            <a:ext cx="1225550" cy="12954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46" name="Line 6">
            <a:extLst>
              <a:ext uri="{FF2B5EF4-FFF2-40B4-BE49-F238E27FC236}">
                <a16:creationId xmlns:a16="http://schemas.microsoft.com/office/drawing/2014/main" id="{108693E1-089A-E516-BDC5-1FF7CA7CD8F9}"/>
              </a:ext>
            </a:extLst>
          </p:cNvPr>
          <p:cNvSpPr>
            <a:spLocks noChangeShapeType="1"/>
          </p:cNvSpPr>
          <p:nvPr/>
        </p:nvSpPr>
        <p:spPr bwMode="auto">
          <a:xfrm>
            <a:off x="4572000" y="2205038"/>
            <a:ext cx="0" cy="165735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47" name="Line 7">
            <a:extLst>
              <a:ext uri="{FF2B5EF4-FFF2-40B4-BE49-F238E27FC236}">
                <a16:creationId xmlns:a16="http://schemas.microsoft.com/office/drawing/2014/main" id="{F8C383DC-8B0E-26B1-B61A-5B6F024736A1}"/>
              </a:ext>
            </a:extLst>
          </p:cNvPr>
          <p:cNvSpPr>
            <a:spLocks noChangeShapeType="1"/>
          </p:cNvSpPr>
          <p:nvPr/>
        </p:nvSpPr>
        <p:spPr bwMode="auto">
          <a:xfrm>
            <a:off x="6011863" y="2133600"/>
            <a:ext cx="1439862" cy="1584325"/>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48" name="Rectangle 8">
            <a:extLst>
              <a:ext uri="{FF2B5EF4-FFF2-40B4-BE49-F238E27FC236}">
                <a16:creationId xmlns:a16="http://schemas.microsoft.com/office/drawing/2014/main" id="{29501A42-308E-28EA-A512-0C66772D1C5B}"/>
              </a:ext>
            </a:extLst>
          </p:cNvPr>
          <p:cNvSpPr>
            <a:spLocks noChangeArrowheads="1"/>
          </p:cNvSpPr>
          <p:nvPr/>
        </p:nvSpPr>
        <p:spPr bwMode="auto">
          <a:xfrm>
            <a:off x="827088" y="3716338"/>
            <a:ext cx="1728787" cy="1223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61449" name="Rectangle 9">
            <a:extLst>
              <a:ext uri="{FF2B5EF4-FFF2-40B4-BE49-F238E27FC236}">
                <a16:creationId xmlns:a16="http://schemas.microsoft.com/office/drawing/2014/main" id="{1735367E-776C-2392-A2BE-61D816F3EB14}"/>
              </a:ext>
            </a:extLst>
          </p:cNvPr>
          <p:cNvSpPr>
            <a:spLocks noChangeArrowheads="1"/>
          </p:cNvSpPr>
          <p:nvPr/>
        </p:nvSpPr>
        <p:spPr bwMode="auto">
          <a:xfrm>
            <a:off x="755650" y="3233738"/>
            <a:ext cx="2016125" cy="2406650"/>
          </a:xfrm>
          <a:prstGeom prst="rect">
            <a:avLst/>
          </a:prstGeom>
          <a:solidFill>
            <a:srgbClr val="EFA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2000">
              <a:latin typeface="Times New Roman" panose="02020603050405020304" pitchFamily="18" charset="0"/>
            </a:endParaRPr>
          </a:p>
          <a:p>
            <a:pPr eaLnBrk="1" hangingPunct="1"/>
            <a:endParaRPr lang="ru-RU" altLang="ru-RU" sz="2000">
              <a:latin typeface="Times New Roman" panose="02020603050405020304" pitchFamily="18" charset="0"/>
            </a:endParaRPr>
          </a:p>
          <a:p>
            <a:pPr algn="ctr" eaLnBrk="1" hangingPunct="1"/>
            <a:r>
              <a:rPr lang="en" altLang="ru-RU" sz="2400" b="1">
                <a:latin typeface="Times New Roman" panose="02020603050405020304" pitchFamily="18" charset="0"/>
              </a:rPr>
              <a:t>"Round table"</a:t>
            </a:r>
          </a:p>
          <a:p>
            <a:pPr eaLnBrk="1" hangingPunct="1"/>
            <a:endParaRPr lang="ru-RU" altLang="ru-RU" sz="2400" b="1">
              <a:latin typeface="Times New Roman" panose="02020603050405020304" pitchFamily="18" charset="0"/>
            </a:endParaRPr>
          </a:p>
          <a:p>
            <a:pPr eaLnBrk="1" hangingPunct="1"/>
            <a:endParaRPr lang="ru-RU" altLang="ru-RU" sz="2000">
              <a:latin typeface="Times New Roman" panose="02020603050405020304" pitchFamily="18" charset="0"/>
            </a:endParaRPr>
          </a:p>
          <a:p>
            <a:pPr eaLnBrk="1" hangingPunct="1"/>
            <a:endParaRPr lang="ru-RU" altLang="ru-RU" sz="2000">
              <a:latin typeface="Times New Roman" panose="02020603050405020304" pitchFamily="18" charset="0"/>
            </a:endParaRPr>
          </a:p>
        </p:txBody>
      </p:sp>
      <p:sp>
        <p:nvSpPr>
          <p:cNvPr id="61450" name="Rectangle 10">
            <a:extLst>
              <a:ext uri="{FF2B5EF4-FFF2-40B4-BE49-F238E27FC236}">
                <a16:creationId xmlns:a16="http://schemas.microsoft.com/office/drawing/2014/main" id="{55B14C6E-4C89-A959-9326-0B2BBDCBC710}"/>
              </a:ext>
            </a:extLst>
          </p:cNvPr>
          <p:cNvSpPr>
            <a:spLocks noChangeArrowheads="1"/>
          </p:cNvSpPr>
          <p:nvPr/>
        </p:nvSpPr>
        <p:spPr bwMode="auto">
          <a:xfrm>
            <a:off x="3708400" y="3860800"/>
            <a:ext cx="1728788" cy="1223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61451" name="Rectangle 11">
            <a:extLst>
              <a:ext uri="{FF2B5EF4-FFF2-40B4-BE49-F238E27FC236}">
                <a16:creationId xmlns:a16="http://schemas.microsoft.com/office/drawing/2014/main" id="{E4971D68-6D22-610E-9009-8A88ABF08A60}"/>
              </a:ext>
            </a:extLst>
          </p:cNvPr>
          <p:cNvSpPr>
            <a:spLocks noChangeArrowheads="1"/>
          </p:cNvSpPr>
          <p:nvPr/>
        </p:nvSpPr>
        <p:spPr bwMode="auto">
          <a:xfrm>
            <a:off x="6659563" y="3716338"/>
            <a:ext cx="1728787" cy="1223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61452" name="Rectangle 12">
            <a:extLst>
              <a:ext uri="{FF2B5EF4-FFF2-40B4-BE49-F238E27FC236}">
                <a16:creationId xmlns:a16="http://schemas.microsoft.com/office/drawing/2014/main" id="{BC0D5706-6CD1-CE1D-6E65-84EBA9FE1A5E}"/>
              </a:ext>
            </a:extLst>
          </p:cNvPr>
          <p:cNvSpPr>
            <a:spLocks noChangeArrowheads="1"/>
          </p:cNvSpPr>
          <p:nvPr/>
        </p:nvSpPr>
        <p:spPr bwMode="auto">
          <a:xfrm>
            <a:off x="3563938" y="3079750"/>
            <a:ext cx="1944687" cy="24066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2000">
              <a:latin typeface="Times New Roman" panose="02020603050405020304" pitchFamily="18" charset="0"/>
            </a:endParaRPr>
          </a:p>
          <a:p>
            <a:pPr eaLnBrk="1" hangingPunct="1"/>
            <a:endParaRPr lang="ru-RU" altLang="ru-RU" sz="2000">
              <a:latin typeface="Times New Roman" panose="02020603050405020304" pitchFamily="18" charset="0"/>
            </a:endParaRPr>
          </a:p>
          <a:p>
            <a:pPr algn="ctr" eaLnBrk="1" hangingPunct="1"/>
            <a:r>
              <a:rPr lang="en" altLang="ru-RU" sz="2400" b="1">
                <a:latin typeface="Times New Roman" panose="02020603050405020304" pitchFamily="18" charset="0"/>
              </a:rPr>
              <a:t>"Brainstorming"</a:t>
            </a:r>
          </a:p>
          <a:p>
            <a:pPr eaLnBrk="1" hangingPunct="1"/>
            <a:endParaRPr lang="ru-RU" altLang="ru-RU" sz="2400" b="1">
              <a:latin typeface="Times New Roman" panose="02020603050405020304" pitchFamily="18" charset="0"/>
            </a:endParaRPr>
          </a:p>
          <a:p>
            <a:pPr eaLnBrk="1" hangingPunct="1"/>
            <a:endParaRPr lang="ru-RU" altLang="ru-RU" sz="2000">
              <a:latin typeface="Times New Roman" panose="02020603050405020304" pitchFamily="18" charset="0"/>
            </a:endParaRPr>
          </a:p>
          <a:p>
            <a:pPr eaLnBrk="1" hangingPunct="1"/>
            <a:endParaRPr lang="ru-RU" altLang="ru-RU" sz="2000">
              <a:latin typeface="Times New Roman" panose="02020603050405020304" pitchFamily="18" charset="0"/>
            </a:endParaRPr>
          </a:p>
        </p:txBody>
      </p:sp>
      <p:sp>
        <p:nvSpPr>
          <p:cNvPr id="61453" name="Rectangle 13">
            <a:extLst>
              <a:ext uri="{FF2B5EF4-FFF2-40B4-BE49-F238E27FC236}">
                <a16:creationId xmlns:a16="http://schemas.microsoft.com/office/drawing/2014/main" id="{D74DB1B4-FACA-70D7-F590-14CE6BB82FC1}"/>
              </a:ext>
            </a:extLst>
          </p:cNvPr>
          <p:cNvSpPr>
            <a:spLocks noChangeArrowheads="1"/>
          </p:cNvSpPr>
          <p:nvPr/>
        </p:nvSpPr>
        <p:spPr bwMode="auto">
          <a:xfrm>
            <a:off x="6516688" y="3114675"/>
            <a:ext cx="1871662" cy="2711450"/>
          </a:xfrm>
          <a:prstGeom prst="rect">
            <a:avLst/>
          </a:prstGeom>
          <a:solidFill>
            <a:srgbClr val="A6F8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2000">
              <a:latin typeface="Times New Roman" panose="02020603050405020304" pitchFamily="18" charset="0"/>
            </a:endParaRPr>
          </a:p>
          <a:p>
            <a:pPr eaLnBrk="1" hangingPunct="1"/>
            <a:endParaRPr lang="ru-RU" altLang="ru-RU" sz="2000">
              <a:latin typeface="Times New Roman" panose="02020603050405020304" pitchFamily="18" charset="0"/>
            </a:endParaRPr>
          </a:p>
          <a:p>
            <a:pPr algn="ctr" eaLnBrk="1" hangingPunct="1"/>
            <a:r>
              <a:rPr lang="en" altLang="ru-RU" sz="2400" b="1">
                <a:latin typeface="Times New Roman" panose="02020603050405020304" pitchFamily="18" charset="0"/>
              </a:rPr>
              <a:t>team business game</a:t>
            </a:r>
            <a:r>
              <a:rPr lang="en" altLang="ru-RU" sz="2000">
                <a:latin typeface="Times New Roman" panose="02020603050405020304" pitchFamily="18" charset="0"/>
              </a:rPr>
              <a:t> </a:t>
            </a:r>
          </a:p>
          <a:p>
            <a:pPr eaLnBrk="1" hangingPunct="1"/>
            <a:endParaRPr lang="ru-RU" altLang="ru-RU" sz="2000">
              <a:latin typeface="Times New Roman" panose="02020603050405020304" pitchFamily="18" charset="0"/>
            </a:endParaRPr>
          </a:p>
          <a:p>
            <a:pPr eaLnBrk="1" hangingPunct="1"/>
            <a:endParaRPr lang="ru-RU" altLang="ru-RU" sz="2000">
              <a:latin typeface="Times New Roman" panose="02020603050405020304" pitchFamily="18" charset="0"/>
            </a:endParaRPr>
          </a:p>
          <a:p>
            <a:pPr eaLnBrk="1" hangingPunct="1"/>
            <a:endParaRPr lang="ru-RU" altLang="ru-RU" sz="2000">
              <a:latin typeface="Times New Roman" panose="02020603050405020304" pitchFamily="18"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down)">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wipe(down)">
                                      <p:cBhvr>
                                        <p:cTn id="12" dur="500"/>
                                        <p:tgtEl>
                                          <p:spTgt spid="6144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wipe(down)">
                                      <p:cBhvr>
                                        <p:cTn id="15" dur="500"/>
                                        <p:tgtEl>
                                          <p:spTgt spid="614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61445"/>
                                        </p:tgtEl>
                                        <p:attrNameLst>
                                          <p:attrName>style.visibility</p:attrName>
                                        </p:attrNameLst>
                                      </p:cBhvr>
                                      <p:to>
                                        <p:strVal val="visible"/>
                                      </p:to>
                                    </p:set>
                                    <p:animEffect transition="in" filter="wheel(4)">
                                      <p:cBhvr>
                                        <p:cTn id="20" dur="2000"/>
                                        <p:tgtEl>
                                          <p:spTgt spid="61445"/>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61448"/>
                                        </p:tgtEl>
                                        <p:attrNameLst>
                                          <p:attrName>style.visibility</p:attrName>
                                        </p:attrNameLst>
                                      </p:cBhvr>
                                      <p:to>
                                        <p:strVal val="visible"/>
                                      </p:to>
                                    </p:set>
                                    <p:animEffect transition="in" filter="wheel(4)">
                                      <p:cBhvr>
                                        <p:cTn id="23" dur="2000"/>
                                        <p:tgtEl>
                                          <p:spTgt spid="61448"/>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61449"/>
                                        </p:tgtEl>
                                        <p:attrNameLst>
                                          <p:attrName>style.visibility</p:attrName>
                                        </p:attrNameLst>
                                      </p:cBhvr>
                                      <p:to>
                                        <p:strVal val="visible"/>
                                      </p:to>
                                    </p:set>
                                    <p:animEffect transition="in" filter="wheel(4)">
                                      <p:cBhvr>
                                        <p:cTn id="26" dur="2000"/>
                                        <p:tgtEl>
                                          <p:spTgt spid="614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61446"/>
                                        </p:tgtEl>
                                        <p:attrNameLst>
                                          <p:attrName>style.visibility</p:attrName>
                                        </p:attrNameLst>
                                      </p:cBhvr>
                                      <p:to>
                                        <p:strVal val="visible"/>
                                      </p:to>
                                    </p:set>
                                    <p:anim calcmode="lin" valueType="num">
                                      <p:cBhvr>
                                        <p:cTn id="31" dur="500" fill="hold"/>
                                        <p:tgtEl>
                                          <p:spTgt spid="61446"/>
                                        </p:tgtEl>
                                        <p:attrNameLst>
                                          <p:attrName>ppt_w</p:attrName>
                                        </p:attrNameLst>
                                      </p:cBhvr>
                                      <p:tavLst>
                                        <p:tav tm="0">
                                          <p:val>
                                            <p:fltVal val="0"/>
                                          </p:val>
                                        </p:tav>
                                        <p:tav tm="100000">
                                          <p:val>
                                            <p:strVal val="#ppt_w"/>
                                          </p:val>
                                        </p:tav>
                                      </p:tavLst>
                                    </p:anim>
                                    <p:anim calcmode="lin" valueType="num">
                                      <p:cBhvr>
                                        <p:cTn id="32" dur="500" fill="hold"/>
                                        <p:tgtEl>
                                          <p:spTgt spid="61446"/>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61450"/>
                                        </p:tgtEl>
                                        <p:attrNameLst>
                                          <p:attrName>style.visibility</p:attrName>
                                        </p:attrNameLst>
                                      </p:cBhvr>
                                      <p:to>
                                        <p:strVal val="visible"/>
                                      </p:to>
                                    </p:set>
                                    <p:anim calcmode="lin" valueType="num">
                                      <p:cBhvr>
                                        <p:cTn id="35" dur="500" fill="hold"/>
                                        <p:tgtEl>
                                          <p:spTgt spid="61450"/>
                                        </p:tgtEl>
                                        <p:attrNameLst>
                                          <p:attrName>ppt_w</p:attrName>
                                        </p:attrNameLst>
                                      </p:cBhvr>
                                      <p:tavLst>
                                        <p:tav tm="0">
                                          <p:val>
                                            <p:fltVal val="0"/>
                                          </p:val>
                                        </p:tav>
                                        <p:tav tm="100000">
                                          <p:val>
                                            <p:strVal val="#ppt_w"/>
                                          </p:val>
                                        </p:tav>
                                      </p:tavLst>
                                    </p:anim>
                                    <p:anim calcmode="lin" valueType="num">
                                      <p:cBhvr>
                                        <p:cTn id="36" dur="500" fill="hold"/>
                                        <p:tgtEl>
                                          <p:spTgt spid="61450"/>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61452"/>
                                        </p:tgtEl>
                                        <p:attrNameLst>
                                          <p:attrName>style.visibility</p:attrName>
                                        </p:attrNameLst>
                                      </p:cBhvr>
                                      <p:to>
                                        <p:strVal val="visible"/>
                                      </p:to>
                                    </p:set>
                                    <p:anim calcmode="lin" valueType="num">
                                      <p:cBhvr>
                                        <p:cTn id="39" dur="500" fill="hold"/>
                                        <p:tgtEl>
                                          <p:spTgt spid="61452"/>
                                        </p:tgtEl>
                                        <p:attrNameLst>
                                          <p:attrName>ppt_w</p:attrName>
                                        </p:attrNameLst>
                                      </p:cBhvr>
                                      <p:tavLst>
                                        <p:tav tm="0">
                                          <p:val>
                                            <p:fltVal val="0"/>
                                          </p:val>
                                        </p:tav>
                                        <p:tav tm="100000">
                                          <p:val>
                                            <p:strVal val="#ppt_w"/>
                                          </p:val>
                                        </p:tav>
                                      </p:tavLst>
                                    </p:anim>
                                    <p:anim calcmode="lin" valueType="num">
                                      <p:cBhvr>
                                        <p:cTn id="40" dur="500" fill="hold"/>
                                        <p:tgtEl>
                                          <p:spTgt spid="61452"/>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61447"/>
                                        </p:tgtEl>
                                        <p:attrNameLst>
                                          <p:attrName>style.visibility</p:attrName>
                                        </p:attrNameLst>
                                      </p:cBhvr>
                                      <p:to>
                                        <p:strVal val="visible"/>
                                      </p:to>
                                    </p:set>
                                    <p:animEffect transition="in" filter="checkerboard(across)">
                                      <p:cBhvr>
                                        <p:cTn id="45" dur="500"/>
                                        <p:tgtEl>
                                          <p:spTgt spid="6144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61451"/>
                                        </p:tgtEl>
                                        <p:attrNameLst>
                                          <p:attrName>style.visibility</p:attrName>
                                        </p:attrNameLst>
                                      </p:cBhvr>
                                      <p:to>
                                        <p:strVal val="visible"/>
                                      </p:to>
                                    </p:set>
                                    <p:animEffect transition="in" filter="checkerboard(across)">
                                      <p:cBhvr>
                                        <p:cTn id="48" dur="500"/>
                                        <p:tgtEl>
                                          <p:spTgt spid="6145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61453"/>
                                        </p:tgtEl>
                                        <p:attrNameLst>
                                          <p:attrName>style.visibility</p:attrName>
                                        </p:attrNameLst>
                                      </p:cBhvr>
                                      <p:to>
                                        <p:strVal val="visible"/>
                                      </p:to>
                                    </p:set>
                                    <p:animEffect transition="in" filter="checkerboard(across)">
                                      <p:cBhvr>
                                        <p:cTn id="51" dur="500"/>
                                        <p:tgtEl>
                                          <p:spTgt spid="61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4" grpId="0" animBg="1"/>
      <p:bldP spid="61448" grpId="0" animBg="1"/>
      <p:bldP spid="61449" grpId="0" animBg="1"/>
      <p:bldP spid="61450" grpId="0" animBg="1"/>
      <p:bldP spid="61451" grpId="0" animBg="1"/>
      <p:bldP spid="61452" grpId="0" animBg="1"/>
      <p:bldP spid="614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D110E45-4F60-C88E-0D24-222E88EA38F3}"/>
              </a:ext>
            </a:extLst>
          </p:cNvPr>
          <p:cNvSpPr>
            <a:spLocks noGrp="1" noChangeArrowheads="1"/>
          </p:cNvSpPr>
          <p:nvPr>
            <p:ph type="title"/>
          </p:nvPr>
        </p:nvSpPr>
        <p:spPr>
          <a:solidFill>
            <a:srgbClr val="F0AEE8"/>
          </a:solidFill>
        </p:spPr>
        <p:txBody>
          <a:bodyPr/>
          <a:lstStyle/>
          <a:p>
            <a:pPr eaLnBrk="1" hangingPunct="1"/>
            <a:r>
              <a:rPr lang="en" altLang="ru-RU" b="1">
                <a:latin typeface="Times New Roman" panose="02020603050405020304" pitchFamily="18" charset="0"/>
              </a:rPr>
              <a:t>Definition of the dispute</a:t>
            </a:r>
          </a:p>
        </p:txBody>
      </p:sp>
      <p:sp>
        <p:nvSpPr>
          <p:cNvPr id="62467" name="Rectangle 3">
            <a:extLst>
              <a:ext uri="{FF2B5EF4-FFF2-40B4-BE49-F238E27FC236}">
                <a16:creationId xmlns:a16="http://schemas.microsoft.com/office/drawing/2014/main" id="{52B82D71-C36A-D0C8-C4D6-AB9E2EF07131}"/>
              </a:ext>
            </a:extLst>
          </p:cNvPr>
          <p:cNvSpPr>
            <a:spLocks noGrp="1" noChangeArrowheads="1"/>
          </p:cNvSpPr>
          <p:nvPr>
            <p:ph idx="1"/>
          </p:nvPr>
        </p:nvSpPr>
        <p:spPr>
          <a:xfrm>
            <a:off x="468313" y="2205038"/>
            <a:ext cx="8226425" cy="1470025"/>
          </a:xfrm>
        </p:spPr>
        <p:txBody>
          <a:bodyPr/>
          <a:lstStyle/>
          <a:p>
            <a:pPr eaLnBrk="1" hangingPunct="1">
              <a:buFontTx/>
              <a:buNone/>
            </a:pPr>
            <a:r>
              <a:rPr lang="en" altLang="ru-RU"/>
              <a:t>   </a:t>
            </a:r>
            <a:r>
              <a:rPr lang="en" altLang="ru-RU" sz="2800" i="1" u="sng">
                <a:solidFill>
                  <a:srgbClr val="FF0000"/>
                </a:solidFill>
                <a:latin typeface="Times New Roman" panose="02020603050405020304" pitchFamily="18" charset="0"/>
              </a:rPr>
              <a:t>Dispute</a:t>
            </a:r>
            <a:r>
              <a:rPr lang="en" altLang="ru-RU"/>
              <a:t> </a:t>
            </a:r>
            <a:r>
              <a:rPr lang="en" altLang="ru-RU" sz="2800">
                <a:latin typeface="Times New Roman" panose="02020603050405020304" pitchFamily="18" charset="0"/>
              </a:rPr>
              <a:t>are considering</a:t>
            </a:r>
            <a:r>
              <a:rPr lang="en" altLang="ru-RU">
                <a:latin typeface="Times New Roman" panose="02020603050405020304" pitchFamily="18" charset="0"/>
              </a:rPr>
              <a:t> </a:t>
            </a:r>
            <a:r>
              <a:rPr lang="en" altLang="ru-RU" sz="2800">
                <a:latin typeface="Times New Roman" panose="02020603050405020304" pitchFamily="18" charset="0"/>
              </a:rPr>
              <a:t>as a procedure in which one proves that some idea is true, and the other that it is wrong</a:t>
            </a:r>
          </a:p>
        </p:txBody>
      </p:sp>
      <p:sp>
        <p:nvSpPr>
          <p:cNvPr id="35842" name="Номер слайда 5">
            <a:extLst>
              <a:ext uri="{FF2B5EF4-FFF2-40B4-BE49-F238E27FC236}">
                <a16:creationId xmlns:a16="http://schemas.microsoft.com/office/drawing/2014/main" id="{5F695F9D-A09A-53AE-E4B6-25EC5D44101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30BEB7-4CDF-4184-8C01-B3664A5284B7}" type="slidenum">
              <a:rPr lang="ru-RU" altLang="ru-RU"/>
              <a:pPr eaLnBrk="1" hangingPunct="1"/>
              <a:t>35</a:t>
            </a:fld>
            <a:endParaRPr lang="ru-RU" altLang="ru-RU"/>
          </a:p>
        </p:txBody>
      </p:sp>
      <p:sp>
        <p:nvSpPr>
          <p:cNvPr id="62471" name="PubOvalCallout">
            <a:extLst>
              <a:ext uri="{FF2B5EF4-FFF2-40B4-BE49-F238E27FC236}">
                <a16:creationId xmlns:a16="http://schemas.microsoft.com/office/drawing/2014/main" id="{F1AD6335-3F1B-7BCD-3984-CE41C544CE4A}"/>
              </a:ext>
            </a:extLst>
          </p:cNvPr>
          <p:cNvSpPr>
            <a:spLocks noEditPoints="1" noChangeArrowheads="1"/>
          </p:cNvSpPr>
          <p:nvPr/>
        </p:nvSpPr>
        <p:spPr bwMode="auto">
          <a:xfrm>
            <a:off x="323850" y="1484313"/>
            <a:ext cx="8208963" cy="3960812"/>
          </a:xfrm>
          <a:custGeom>
            <a:avLst/>
            <a:gdLst>
              <a:gd name="T0" fmla="*/ 4104482 w 21600"/>
              <a:gd name="T1" fmla="*/ 0 h 21600"/>
              <a:gd name="T2" fmla="*/ 0 w 21600"/>
              <a:gd name="T3" fmla="*/ 1486221 h 21600"/>
              <a:gd name="T4" fmla="*/ 4091560 w 21600"/>
              <a:gd name="T5" fmla="*/ 3960812 h 21600"/>
              <a:gd name="T6" fmla="*/ 4104482 w 21600"/>
              <a:gd name="T7" fmla="*/ 2972443 h 21600"/>
              <a:gd name="T8" fmla="*/ 8208963 w 21600"/>
              <a:gd name="T9" fmla="*/ 1486221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noFill/>
          <a:ln w="9525">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CCCCFF"/>
                </a:solidFill>
              </a14:hiddenFill>
            </a:ext>
          </a:extLst>
        </p:spPr>
        <p:txBody>
          <a:bodyPr/>
          <a:lstStyle/>
          <a:p>
            <a:endParaRPr lang="ru-RU"/>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500"/>
                                        <p:tgtEl>
                                          <p:spTgt spid="62466"/>
                                        </p:tgtEl>
                                      </p:cBhvr>
                                    </p:animEffect>
                                  </p:childTnLst>
                                </p:cTn>
                              </p:par>
                              <p:par>
                                <p:cTn id="8" presetID="22" presetClass="entr" presetSubtype="4" fill="hold" nodeType="withEffect">
                                  <p:stCondLst>
                                    <p:cond delay="0"/>
                                  </p:stCondLst>
                                  <p:childTnLst>
                                    <p:set>
                                      <p:cBhvr>
                                        <p:cTn id="9" dur="1" fill="hold">
                                          <p:stCondLst>
                                            <p:cond delay="0"/>
                                          </p:stCondLst>
                                        </p:cTn>
                                        <p:tgtEl>
                                          <p:spTgt spid="62471"/>
                                        </p:tgtEl>
                                        <p:attrNameLst>
                                          <p:attrName>style.visibility</p:attrName>
                                        </p:attrNameLst>
                                      </p:cBhvr>
                                      <p:to>
                                        <p:strVal val="visible"/>
                                      </p:to>
                                    </p:set>
                                    <p:animEffect transition="in" filter="wipe(down)">
                                      <p:cBhvr>
                                        <p:cTn id="10" dur="500"/>
                                        <p:tgtEl>
                                          <p:spTgt spid="624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animEffect transition="in" filter="wipe(down)">
                                      <p:cBhvr>
                                        <p:cTn id="13" dur="5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009954D-9FD1-8D1F-77D9-47674FFD781F}"/>
              </a:ext>
            </a:extLst>
          </p:cNvPr>
          <p:cNvSpPr>
            <a:spLocks noGrp="1" noChangeArrowheads="1"/>
          </p:cNvSpPr>
          <p:nvPr>
            <p:ph type="title"/>
          </p:nvPr>
        </p:nvSpPr>
        <p:spPr>
          <a:solidFill>
            <a:srgbClr val="00FF00"/>
          </a:solidFill>
          <a:ln>
            <a:solidFill>
              <a:srgbClr val="00FF00"/>
            </a:solidFill>
            <a:miter lim="800000"/>
            <a:headEnd/>
            <a:tailEnd/>
          </a:ln>
        </p:spPr>
        <p:txBody>
          <a:bodyPr/>
          <a:lstStyle/>
          <a:p>
            <a:pPr eaLnBrk="1" hangingPunct="1"/>
            <a:r>
              <a:rPr lang="en" altLang="ru-RU" i="1">
                <a:latin typeface="Times New Roman" panose="02020603050405020304" pitchFamily="18" charset="0"/>
              </a:rPr>
              <a:t>Structure and features of the dispute</a:t>
            </a:r>
          </a:p>
        </p:txBody>
      </p:sp>
      <p:sp>
        <p:nvSpPr>
          <p:cNvPr id="63491" name="Rectangle 3">
            <a:extLst>
              <a:ext uri="{FF2B5EF4-FFF2-40B4-BE49-F238E27FC236}">
                <a16:creationId xmlns:a16="http://schemas.microsoft.com/office/drawing/2014/main" id="{F0426045-B13B-59FC-9A1C-39DD9D7DF3BD}"/>
              </a:ext>
            </a:extLst>
          </p:cNvPr>
          <p:cNvSpPr>
            <a:spLocks noGrp="1" noChangeArrowheads="1"/>
          </p:cNvSpPr>
          <p:nvPr>
            <p:ph idx="1"/>
          </p:nvPr>
        </p:nvSpPr>
        <p:spPr>
          <a:xfrm>
            <a:off x="455613" y="1598613"/>
            <a:ext cx="8226425" cy="4926012"/>
          </a:xfrm>
        </p:spPr>
        <p:txBody>
          <a:bodyPr/>
          <a:lstStyle/>
          <a:p>
            <a:pPr eaLnBrk="1" hangingPunct="1">
              <a:lnSpc>
                <a:spcPct val="80000"/>
              </a:lnSpc>
              <a:buFontTx/>
              <a:buNone/>
            </a:pPr>
            <a:r>
              <a:rPr lang="en" altLang="ru-RU" sz="2000">
                <a:solidFill>
                  <a:srgbClr val="FF0000"/>
                </a:solidFill>
                <a:latin typeface="Times New Roman" panose="02020603050405020304" pitchFamily="18" charset="0"/>
              </a:rPr>
              <a:t>1. </a:t>
            </a:r>
            <a:r>
              <a:rPr lang="en" altLang="ru-RU" sz="2000">
                <a:latin typeface="Times New Roman" panose="02020603050405020304" pitchFamily="18" charset="0"/>
              </a:rPr>
              <a:t>The difference in the positions of the parties, expressed in opinions on the controversial situation, makes the dispute a discussion at the level of phenomenon, and not at the level of essence.</a:t>
            </a:r>
          </a:p>
          <a:p>
            <a:pPr eaLnBrk="1" hangingPunct="1">
              <a:lnSpc>
                <a:spcPct val="80000"/>
              </a:lnSpc>
              <a:buFontTx/>
              <a:buNone/>
            </a:pPr>
            <a:endParaRPr lang="ru-RU" altLang="ru-RU" sz="2000">
              <a:latin typeface="Times New Roman" panose="02020603050405020304" pitchFamily="18" charset="0"/>
            </a:endParaRPr>
          </a:p>
          <a:p>
            <a:pPr eaLnBrk="1" hangingPunct="1">
              <a:lnSpc>
                <a:spcPct val="80000"/>
              </a:lnSpc>
              <a:buFontTx/>
              <a:buNone/>
            </a:pPr>
            <a:r>
              <a:rPr lang="en" altLang="ru-RU" sz="2000">
                <a:latin typeface="Times New Roman" panose="02020603050405020304" pitchFamily="18" charset="0"/>
              </a:rPr>
              <a:t>2. The theses of the parties contradict each other in a contradictory form. Thus, if subject "A" asserts the position "a is b", then his opponent in the dispute asserts either "it is not true that a is b" or "a is not b".</a:t>
            </a:r>
          </a:p>
          <a:p>
            <a:pPr eaLnBrk="1" hangingPunct="1">
              <a:lnSpc>
                <a:spcPct val="80000"/>
              </a:lnSpc>
              <a:buFontTx/>
              <a:buNone/>
            </a:pPr>
            <a:endParaRPr lang="ru-RU" altLang="ru-RU" sz="2000">
              <a:latin typeface="Times New Roman" panose="02020603050405020304" pitchFamily="18" charset="0"/>
            </a:endParaRPr>
          </a:p>
          <a:p>
            <a:pPr eaLnBrk="1" hangingPunct="1">
              <a:lnSpc>
                <a:spcPct val="80000"/>
              </a:lnSpc>
              <a:buFontTx/>
              <a:buNone/>
            </a:pPr>
            <a:r>
              <a:rPr lang="en" altLang="ru-RU" sz="2000">
                <a:solidFill>
                  <a:srgbClr val="FF0000"/>
                </a:solidFill>
                <a:latin typeface="Times New Roman" panose="02020603050405020304" pitchFamily="18" charset="0"/>
              </a:rPr>
              <a:t>3. </a:t>
            </a:r>
            <a:r>
              <a:rPr lang="en" altLang="ru-RU" sz="2000">
                <a:latin typeface="Times New Roman" panose="02020603050405020304" pitchFamily="18" charset="0"/>
              </a:rPr>
              <a:t>The struggle of opinions in a dispute reaches its highest form - a conflict or war of opinions, the peculiarity of which is the proof by each side of the truth of its thesis and the falsity of the opponent's thesis.</a:t>
            </a:r>
          </a:p>
          <a:p>
            <a:pPr eaLnBrk="1" hangingPunct="1">
              <a:lnSpc>
                <a:spcPct val="80000"/>
              </a:lnSpc>
              <a:buFontTx/>
              <a:buNone/>
            </a:pPr>
            <a:endParaRPr lang="ru-RU" altLang="ru-RU" sz="2000">
              <a:latin typeface="Times New Roman" panose="02020603050405020304" pitchFamily="18" charset="0"/>
            </a:endParaRPr>
          </a:p>
          <a:p>
            <a:pPr eaLnBrk="1" hangingPunct="1">
              <a:lnSpc>
                <a:spcPct val="80000"/>
              </a:lnSpc>
              <a:buFontTx/>
              <a:buNone/>
            </a:pPr>
            <a:r>
              <a:rPr lang="en" altLang="ru-RU" sz="2000">
                <a:latin typeface="Times New Roman" panose="02020603050405020304" pitchFamily="18" charset="0"/>
              </a:rPr>
              <a:t>4. The field of argumentation, as well as the subject field of negotiations, is usually not clearly defined. Its vagueness is also due to the fact that we are not talking about the essence, but about the phenomenon, and the struggle is conducted not by reasons, but by opinions.</a:t>
            </a:r>
          </a:p>
        </p:txBody>
      </p:sp>
      <p:sp>
        <p:nvSpPr>
          <p:cNvPr id="36866" name="Номер слайда 5">
            <a:extLst>
              <a:ext uri="{FF2B5EF4-FFF2-40B4-BE49-F238E27FC236}">
                <a16:creationId xmlns:a16="http://schemas.microsoft.com/office/drawing/2014/main" id="{002CF1C0-96C2-B7CC-FECE-29E5BF8DEC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AA3C25-DE39-41E8-BE7C-52C4CB1E8BAB}" type="slidenum">
              <a:rPr lang="ru-RU" altLang="ru-RU"/>
              <a:pPr eaLnBrk="1" hangingPunct="1"/>
              <a:t>36</a:t>
            </a:fld>
            <a:endParaRPr lang="ru-RU" altLang="ru-RU"/>
          </a:p>
        </p:txBody>
      </p:sp>
      <p:sp>
        <p:nvSpPr>
          <p:cNvPr id="63492" name="Document">
            <a:extLst>
              <a:ext uri="{FF2B5EF4-FFF2-40B4-BE49-F238E27FC236}">
                <a16:creationId xmlns:a16="http://schemas.microsoft.com/office/drawing/2014/main" id="{0B81E144-6F3F-7392-425E-960C0B4AEEE7}"/>
              </a:ext>
            </a:extLst>
          </p:cNvPr>
          <p:cNvSpPr>
            <a:spLocks noEditPoints="1" noChangeArrowheads="1"/>
          </p:cNvSpPr>
          <p:nvPr/>
        </p:nvSpPr>
        <p:spPr bwMode="auto">
          <a:xfrm>
            <a:off x="900113" y="260350"/>
            <a:ext cx="6985000" cy="1223963"/>
          </a:xfrm>
          <a:custGeom>
            <a:avLst/>
            <a:gdLst>
              <a:gd name="T0" fmla="*/ 3478595 w 21600"/>
              <a:gd name="T1" fmla="*/ 1225776 h 21600"/>
              <a:gd name="T2" fmla="*/ 27487 w 21600"/>
              <a:gd name="T3" fmla="*/ 614758 h 21600"/>
              <a:gd name="T4" fmla="*/ 3478595 w 21600"/>
              <a:gd name="T5" fmla="*/ 4590 h 21600"/>
              <a:gd name="T6" fmla="*/ 7019278 w 21600"/>
              <a:gd name="T7" fmla="*/ 603595 h 21600"/>
              <a:gd name="T8" fmla="*/ 3478595 w 21600"/>
              <a:gd name="T9" fmla="*/ 1225776 h 21600"/>
              <a:gd name="T10" fmla="*/ 0 w 21600"/>
              <a:gd name="T11" fmla="*/ 0 h 21600"/>
              <a:gd name="T12" fmla="*/ 6985000 w 21600"/>
              <a:gd name="T13" fmla="*/ 0 h 21600"/>
              <a:gd name="T14" fmla="*/ 6985000 w 21600"/>
              <a:gd name="T15" fmla="*/ 1223963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w="9525">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D8EBB3"/>
                </a:solidFill>
              </a14:hiddenFill>
            </a:ext>
          </a:extLst>
        </p:spPr>
        <p:txBody>
          <a:bodyPr/>
          <a:lstStyle/>
          <a:p>
            <a:endParaRPr lang="ru-RU"/>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slide(fromBottom)">
                                      <p:cBhvr>
                                        <p:cTn id="7" dur="500"/>
                                        <p:tgtEl>
                                          <p:spTgt spid="6349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3490"/>
                                        </p:tgtEl>
                                        <p:attrNameLst>
                                          <p:attrName>style.visibility</p:attrName>
                                        </p:attrNameLst>
                                      </p:cBhvr>
                                      <p:to>
                                        <p:strVal val="visible"/>
                                      </p:to>
                                    </p:set>
                                    <p:animEffect transition="in" filter="slide(fromBottom)">
                                      <p:cBhvr>
                                        <p:cTn id="10" dur="500"/>
                                        <p:tgtEl>
                                          <p:spTgt spid="634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63491">
                                            <p:txEl>
                                              <p:pRg st="0" end="0"/>
                                            </p:txEl>
                                          </p:spTgt>
                                        </p:tgtEl>
                                        <p:attrNameLst>
                                          <p:attrName>style.visibility</p:attrName>
                                        </p:attrNameLst>
                                      </p:cBhvr>
                                      <p:to>
                                        <p:strVal val="visible"/>
                                      </p:to>
                                    </p:set>
                                    <p:anim calcmode="lin" valueType="num">
                                      <p:cBhvr>
                                        <p:cTn id="15" dur="1000" fill="hold"/>
                                        <p:tgtEl>
                                          <p:spTgt spid="63491">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6349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 calcmode="lin" valueType="num">
                                      <p:cBhvr>
                                        <p:cTn id="22" dur="1000" fill="hold"/>
                                        <p:tgtEl>
                                          <p:spTgt spid="63491">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63491">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634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63491">
                                            <p:txEl>
                                              <p:pRg st="4" end="4"/>
                                            </p:txEl>
                                          </p:spTgt>
                                        </p:tgtEl>
                                        <p:attrNameLst>
                                          <p:attrName>style.visibility</p:attrName>
                                        </p:attrNameLst>
                                      </p:cBhvr>
                                      <p:to>
                                        <p:strVal val="visible"/>
                                      </p:to>
                                    </p:set>
                                    <p:anim calcmode="lin" valueType="num">
                                      <p:cBhvr>
                                        <p:cTn id="29" dur="1000" fill="hold"/>
                                        <p:tgtEl>
                                          <p:spTgt spid="63491">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63491">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6349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63491">
                                            <p:txEl>
                                              <p:pRg st="6" end="6"/>
                                            </p:txEl>
                                          </p:spTgt>
                                        </p:tgtEl>
                                        <p:attrNameLst>
                                          <p:attrName>style.visibility</p:attrName>
                                        </p:attrNameLst>
                                      </p:cBhvr>
                                      <p:to>
                                        <p:strVal val="visible"/>
                                      </p:to>
                                    </p:set>
                                    <p:anim calcmode="lin" valueType="num">
                                      <p:cBhvr>
                                        <p:cTn id="36" dur="1000" fill="hold"/>
                                        <p:tgtEl>
                                          <p:spTgt spid="63491">
                                            <p:txEl>
                                              <p:pRg st="6" end="6"/>
                                            </p:txEl>
                                          </p:spTgt>
                                        </p:tgtEl>
                                        <p:attrNameLst>
                                          <p:attrName>ppt_w</p:attrName>
                                        </p:attrNameLst>
                                      </p:cBhvr>
                                      <p:tavLst>
                                        <p:tav tm="0">
                                          <p:val>
                                            <p:strVal val="#ppt_w+.3"/>
                                          </p:val>
                                        </p:tav>
                                        <p:tav tm="100000">
                                          <p:val>
                                            <p:strVal val="#ppt_w"/>
                                          </p:val>
                                        </p:tav>
                                      </p:tavLst>
                                    </p:anim>
                                    <p:anim calcmode="lin" valueType="num">
                                      <p:cBhvr>
                                        <p:cTn id="37" dur="1000" fill="hold"/>
                                        <p:tgtEl>
                                          <p:spTgt spid="63491">
                                            <p:txEl>
                                              <p:pRg st="6" end="6"/>
                                            </p:txEl>
                                          </p:spTgt>
                                        </p:tgtEl>
                                        <p:attrNameLst>
                                          <p:attrName>ppt_h</p:attrName>
                                        </p:attrNameLst>
                                      </p:cBhvr>
                                      <p:tavLst>
                                        <p:tav tm="0">
                                          <p:val>
                                            <p:strVal val="#ppt_h"/>
                                          </p:val>
                                        </p:tav>
                                        <p:tav tm="100000">
                                          <p:val>
                                            <p:strVal val="#ppt_h"/>
                                          </p:val>
                                        </p:tav>
                                      </p:tavLst>
                                    </p:anim>
                                    <p:animEffect transition="in" filter="fade">
                                      <p:cBhvr>
                                        <p:cTn id="38" dur="10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4E46AEB-23BB-A093-5A78-3CC9D8DABFA6}"/>
              </a:ext>
            </a:extLst>
          </p:cNvPr>
          <p:cNvSpPr>
            <a:spLocks noGrp="1" noChangeArrowheads="1"/>
          </p:cNvSpPr>
          <p:nvPr>
            <p:ph type="title"/>
          </p:nvPr>
        </p:nvSpPr>
        <p:spPr>
          <a:solidFill>
            <a:srgbClr val="EFAFE7"/>
          </a:solidFill>
        </p:spPr>
        <p:txBody>
          <a:bodyPr/>
          <a:lstStyle/>
          <a:p>
            <a:pPr eaLnBrk="1" hangingPunct="1"/>
            <a:r>
              <a:rPr lang="en" altLang="ru-RU" i="1">
                <a:latin typeface="Times New Roman" panose="02020603050405020304" pitchFamily="18" charset="0"/>
              </a:rPr>
              <a:t>Definition of discussion</a:t>
            </a:r>
          </a:p>
        </p:txBody>
      </p:sp>
      <p:sp>
        <p:nvSpPr>
          <p:cNvPr id="59395" name="Rectangle 3">
            <a:extLst>
              <a:ext uri="{FF2B5EF4-FFF2-40B4-BE49-F238E27FC236}">
                <a16:creationId xmlns:a16="http://schemas.microsoft.com/office/drawing/2014/main" id="{FA8CB782-8E42-0DD6-592D-3A7BEB9D07E7}"/>
              </a:ext>
            </a:extLst>
          </p:cNvPr>
          <p:cNvSpPr>
            <a:spLocks noGrp="1" noChangeArrowheads="1"/>
          </p:cNvSpPr>
          <p:nvPr>
            <p:ph idx="1"/>
          </p:nvPr>
        </p:nvSpPr>
        <p:spPr>
          <a:xfrm>
            <a:off x="395288" y="1844675"/>
            <a:ext cx="8226425" cy="3125788"/>
          </a:xfrm>
        </p:spPr>
        <p:txBody>
          <a:bodyPr/>
          <a:lstStyle/>
          <a:p>
            <a:pPr eaLnBrk="1" hangingPunct="1">
              <a:lnSpc>
                <a:spcPct val="90000"/>
              </a:lnSpc>
              <a:buFontTx/>
              <a:buNone/>
            </a:pPr>
            <a:r>
              <a:rPr lang="en" altLang="ru-RU" i="1">
                <a:solidFill>
                  <a:srgbClr val="FF0000"/>
                </a:solidFill>
                <a:latin typeface="Times New Roman" panose="02020603050405020304" pitchFamily="18" charset="0"/>
              </a:rPr>
              <a:t>   </a:t>
            </a:r>
            <a:r>
              <a:rPr lang="en" altLang="ru-RU" sz="2800" i="1" u="sng">
                <a:solidFill>
                  <a:srgbClr val="FF0000"/>
                </a:solidFill>
                <a:latin typeface="Times New Roman" panose="02020603050405020304" pitchFamily="18" charset="0"/>
              </a:rPr>
              <a:t>Discussion</a:t>
            </a:r>
            <a:r>
              <a:rPr lang="en" altLang="ru-RU" sz="2800" b="1">
                <a:latin typeface="Times New Roman" panose="02020603050405020304" pitchFamily="18" charset="0"/>
              </a:rPr>
              <a:t> </a:t>
            </a:r>
            <a:r>
              <a:rPr lang="en" altLang="ru-RU" sz="2800">
                <a:latin typeface="Times New Roman" panose="02020603050405020304" pitchFamily="18" charset="0"/>
              </a:rPr>
              <a:t>(from Latin discussio - I investigate) - one of the varieties of forms of conducting negotiations, a method of argumentation in them, providing for a comprehensive discussion of the subject of disagreement based on establishing the degree of truth and falsity of each thesis put forward by their participants</a:t>
            </a:r>
          </a:p>
        </p:txBody>
      </p:sp>
      <p:sp>
        <p:nvSpPr>
          <p:cNvPr id="37890" name="Номер слайда 5">
            <a:extLst>
              <a:ext uri="{FF2B5EF4-FFF2-40B4-BE49-F238E27FC236}">
                <a16:creationId xmlns:a16="http://schemas.microsoft.com/office/drawing/2014/main" id="{94A5BD34-CAC4-8DE1-14A1-B90C9BC9B13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39D919-C127-4824-86EC-30CDCA5207D0}" type="slidenum">
              <a:rPr lang="ru-RU" altLang="ru-RU"/>
              <a:pPr eaLnBrk="1" hangingPunct="1"/>
              <a:t>37</a:t>
            </a:fld>
            <a:endParaRPr lang="ru-RU" altLang="ru-RU"/>
          </a:p>
        </p:txBody>
      </p:sp>
      <p:pic>
        <p:nvPicPr>
          <p:cNvPr id="59396" name="Picture 4" descr="j0292982">
            <a:extLst>
              <a:ext uri="{FF2B5EF4-FFF2-40B4-BE49-F238E27FC236}">
                <a16:creationId xmlns:a16="http://schemas.microsoft.com/office/drawing/2014/main" id="{607C14FD-7893-E956-B96B-016A0443D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099">
            <a:off x="5148263" y="4581525"/>
            <a:ext cx="18430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Effect transition="in" filter="slide(fromBottom)">
                                      <p:cBhvr>
                                        <p:cTn id="13" dur="500"/>
                                        <p:tgtEl>
                                          <p:spTgt spid="593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59396"/>
                                        </p:tgtEl>
                                        <p:attrNameLst>
                                          <p:attrName>style.visibility</p:attrName>
                                        </p:attrNameLst>
                                      </p:cBhvr>
                                      <p:to>
                                        <p:strVal val="visible"/>
                                      </p:to>
                                    </p:set>
                                    <p:animEffect transition="in" filter="strips(downLeft)">
                                      <p:cBhvr>
                                        <p:cTn id="18"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2129BDE-DD5A-F340-ED1F-4AA06AD83759}"/>
              </a:ext>
            </a:extLst>
          </p:cNvPr>
          <p:cNvSpPr>
            <a:spLocks noGrp="1" noChangeArrowheads="1"/>
          </p:cNvSpPr>
          <p:nvPr>
            <p:ph type="title"/>
          </p:nvPr>
        </p:nvSpPr>
        <p:spPr>
          <a:solidFill>
            <a:schemeClr val="folHlink"/>
          </a:solidFill>
        </p:spPr>
        <p:txBody>
          <a:bodyPr/>
          <a:lstStyle/>
          <a:p>
            <a:pPr eaLnBrk="1" hangingPunct="1"/>
            <a:r>
              <a:rPr lang="en" altLang="ru-RU" i="1">
                <a:latin typeface="Times New Roman" panose="02020603050405020304" pitchFamily="18" charset="0"/>
              </a:rPr>
              <a:t>Main features of the discussion</a:t>
            </a:r>
          </a:p>
        </p:txBody>
      </p:sp>
      <p:sp>
        <p:nvSpPr>
          <p:cNvPr id="60419" name="Rectangle 3">
            <a:extLst>
              <a:ext uri="{FF2B5EF4-FFF2-40B4-BE49-F238E27FC236}">
                <a16:creationId xmlns:a16="http://schemas.microsoft.com/office/drawing/2014/main" id="{0A245006-CC92-8F8C-1CFE-C4EEE2E6A29D}"/>
              </a:ext>
            </a:extLst>
          </p:cNvPr>
          <p:cNvSpPr>
            <a:spLocks noGrp="1" noChangeArrowheads="1"/>
          </p:cNvSpPr>
          <p:nvPr>
            <p:ph idx="1"/>
          </p:nvPr>
        </p:nvSpPr>
        <p:spPr/>
        <p:txBody>
          <a:bodyPr/>
          <a:lstStyle/>
          <a:p>
            <a:pPr eaLnBrk="1" hangingPunct="1">
              <a:buFontTx/>
              <a:buNone/>
            </a:pPr>
            <a:r>
              <a:rPr lang="en" altLang="ru-RU" sz="2400">
                <a:latin typeface="Times New Roman" panose="02020603050405020304" pitchFamily="18" charset="0"/>
              </a:rPr>
              <a:t>1. The subject structure is outwardly the same as in a dispute, but its objects are represented not by the communicator and the addressee, but by the opponent and the proponent, co-authors in a collective discussion of a controversial issue.</a:t>
            </a:r>
          </a:p>
          <a:p>
            <a:pPr eaLnBrk="1" hangingPunct="1">
              <a:buFontTx/>
              <a:buNone/>
            </a:pPr>
            <a:r>
              <a:rPr lang="en" altLang="ru-RU" sz="2400">
                <a:latin typeface="Times New Roman" panose="02020603050405020304" pitchFamily="18" charset="0"/>
              </a:rPr>
              <a:t>2. Discussion is characterized as a form of discussion of a subject at the level of essence </a:t>
            </a:r>
            <a:r>
              <a:rPr lang="en" altLang="ru-RU"/>
              <a:t>.</a:t>
            </a:r>
          </a:p>
          <a:p>
            <a:pPr eaLnBrk="1" hangingPunct="1">
              <a:buFontTx/>
              <a:buNone/>
            </a:pPr>
            <a:r>
              <a:rPr lang="en" altLang="ru-RU"/>
              <a:t>   </a:t>
            </a:r>
            <a:r>
              <a:rPr lang="en" altLang="ru-RU" sz="2400">
                <a:latin typeface="Times New Roman" panose="02020603050405020304" pitchFamily="18" charset="0"/>
              </a:rPr>
              <a:t>3. The field of argumentation of the discussion, and therefore the subject field of the negotiations, develops under the influence of the process of exchanging opinions as the subject of disagreement becomes clearer.</a:t>
            </a:r>
          </a:p>
        </p:txBody>
      </p:sp>
      <p:sp>
        <p:nvSpPr>
          <p:cNvPr id="38914" name="Номер слайда 5">
            <a:extLst>
              <a:ext uri="{FF2B5EF4-FFF2-40B4-BE49-F238E27FC236}">
                <a16:creationId xmlns:a16="http://schemas.microsoft.com/office/drawing/2014/main" id="{3AA7695D-DA90-E7D8-6F25-E74863A64A7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A09F72-5148-48D1-95A5-98E23835C612}" type="slidenum">
              <a:rPr lang="ru-RU" altLang="ru-RU"/>
              <a:pPr eaLnBrk="1" hangingPunct="1"/>
              <a:t>38</a:t>
            </a:fld>
            <a:endParaRPr lang="ru-RU" altLang="ru-RU"/>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arn(inHorizontal)">
                                      <p:cBhvr>
                                        <p:cTn id="7" dur="5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strips(downLeft)">
                                      <p:cBhvr>
                                        <p:cTn id="12" dur="500"/>
                                        <p:tgtEl>
                                          <p:spTgt spid="60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strips(downLeft)">
                                      <p:cBhvr>
                                        <p:cTn id="17" dur="500"/>
                                        <p:tgtEl>
                                          <p:spTgt spid="604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0419">
                                            <p:txEl>
                                              <p:pRg st="2" end="2"/>
                                            </p:txEl>
                                          </p:spTgt>
                                        </p:tgtEl>
                                        <p:attrNameLst>
                                          <p:attrName>style.visibility</p:attrName>
                                        </p:attrNameLst>
                                      </p:cBhvr>
                                      <p:to>
                                        <p:strVal val="visible"/>
                                      </p:to>
                                    </p:set>
                                    <p:animEffect transition="in" filter="strips(downLeft)">
                                      <p:cBhvr>
                                        <p:cTn id="22"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FA5C94EC-E207-2B7E-7E45-73B43F700178}"/>
              </a:ext>
            </a:extLst>
          </p:cNvPr>
          <p:cNvSpPr>
            <a:spLocks noGrp="1" noChangeArrowheads="1"/>
          </p:cNvSpPr>
          <p:nvPr>
            <p:ph type="title"/>
          </p:nvPr>
        </p:nvSpPr>
        <p:spPr>
          <a:xfrm>
            <a:off x="468313" y="0"/>
            <a:ext cx="8226425" cy="836613"/>
          </a:xfrm>
          <a:solidFill>
            <a:schemeClr val="accent1"/>
          </a:solidFill>
        </p:spPr>
        <p:txBody>
          <a:bodyPr/>
          <a:lstStyle/>
          <a:p>
            <a:pPr eaLnBrk="1" hangingPunct="1"/>
            <a:r>
              <a:rPr lang="en" altLang="ru-RU" i="1">
                <a:latin typeface="Times New Roman" panose="02020603050405020304" pitchFamily="18" charset="0"/>
              </a:rPr>
              <a:t>Structure of negotiations</a:t>
            </a:r>
          </a:p>
        </p:txBody>
      </p:sp>
      <p:sp>
        <p:nvSpPr>
          <p:cNvPr id="39940" name="Rectangle 5">
            <a:extLst>
              <a:ext uri="{FF2B5EF4-FFF2-40B4-BE49-F238E27FC236}">
                <a16:creationId xmlns:a16="http://schemas.microsoft.com/office/drawing/2014/main" id="{F66796BA-B5A8-0154-A382-A7AC2FF1CAF0}"/>
              </a:ext>
            </a:extLst>
          </p:cNvPr>
          <p:cNvSpPr>
            <a:spLocks noGrp="1" noChangeArrowheads="1"/>
          </p:cNvSpPr>
          <p:nvPr>
            <p:ph idx="1"/>
          </p:nvPr>
        </p:nvSpPr>
        <p:spPr/>
        <p:txBody>
          <a:bodyPr/>
          <a:lstStyle/>
          <a:p>
            <a:pPr eaLnBrk="1" hangingPunct="1"/>
            <a:endParaRPr lang="ru-RU" altLang="ru-RU"/>
          </a:p>
        </p:txBody>
      </p:sp>
      <p:sp>
        <p:nvSpPr>
          <p:cNvPr id="39938" name="Номер слайда 5">
            <a:extLst>
              <a:ext uri="{FF2B5EF4-FFF2-40B4-BE49-F238E27FC236}">
                <a16:creationId xmlns:a16="http://schemas.microsoft.com/office/drawing/2014/main" id="{69318F27-D2AE-98CB-CCFE-9DD26B32CDD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CC3A98-7A88-451F-88D7-A6159AAAFD9D}" type="slidenum">
              <a:rPr lang="ru-RU" altLang="ru-RU"/>
              <a:pPr eaLnBrk="1" hangingPunct="1"/>
              <a:t>39</a:t>
            </a:fld>
            <a:endParaRPr lang="ru-RU" altLang="ru-RU"/>
          </a:p>
        </p:txBody>
      </p:sp>
      <p:pic>
        <p:nvPicPr>
          <p:cNvPr id="39941" name="Picture 6">
            <a:extLst>
              <a:ext uri="{FF2B5EF4-FFF2-40B4-BE49-F238E27FC236}">
                <a16:creationId xmlns:a16="http://schemas.microsoft.com/office/drawing/2014/main" id="{273B33F6-BE7F-2111-21A9-D806E7AB4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5732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9CDB3AE7-49E5-6B65-AA89-AC4E6E898392}"/>
              </a:ext>
            </a:extLst>
          </p:cNvPr>
          <p:cNvSpPr>
            <a:spLocks noGrp="1" noChangeArrowheads="1"/>
          </p:cNvSpPr>
          <p:nvPr>
            <p:ph type="title"/>
          </p:nvPr>
        </p:nvSpPr>
        <p:spPr>
          <a:xfrm>
            <a:off x="457200" y="274638"/>
            <a:ext cx="8229600" cy="633412"/>
          </a:xfrm>
          <a:solidFill>
            <a:srgbClr val="E5B9D9"/>
          </a:solidFill>
        </p:spPr>
        <p:txBody>
          <a:bodyPr/>
          <a:lstStyle/>
          <a:p>
            <a:pPr eaLnBrk="1" hangingPunct="1"/>
            <a:r>
              <a:rPr lang="en" altLang="ru-RU" sz="3200" b="1">
                <a:latin typeface="Times New Roman" panose="02020603050405020304" pitchFamily="18" charset="0"/>
              </a:rPr>
              <a:t>Definition</a:t>
            </a:r>
            <a:r>
              <a:rPr lang="en" altLang="ru-RU" sz="3200" b="1"/>
              <a:t> </a:t>
            </a:r>
            <a:r>
              <a:rPr lang="en" altLang="ru-RU" sz="3200" b="1">
                <a:latin typeface="Times New Roman" panose="02020603050405020304" pitchFamily="18" charset="0"/>
              </a:rPr>
              <a:t>negotiations</a:t>
            </a:r>
          </a:p>
        </p:txBody>
      </p:sp>
      <p:sp>
        <p:nvSpPr>
          <p:cNvPr id="4100" name="Rectangle 4">
            <a:extLst>
              <a:ext uri="{FF2B5EF4-FFF2-40B4-BE49-F238E27FC236}">
                <a16:creationId xmlns:a16="http://schemas.microsoft.com/office/drawing/2014/main" id="{BA3E3D60-1C6A-B637-F677-A01CDBC6035C}"/>
              </a:ext>
            </a:extLst>
          </p:cNvPr>
          <p:cNvSpPr>
            <a:spLocks noGrp="1" noChangeArrowheads="1"/>
          </p:cNvSpPr>
          <p:nvPr>
            <p:ph sz="half" idx="1"/>
          </p:nvPr>
        </p:nvSpPr>
        <p:spPr>
          <a:xfrm>
            <a:off x="457200" y="1052513"/>
            <a:ext cx="4038600" cy="5073650"/>
          </a:xfrm>
          <a:solidFill>
            <a:srgbClr val="CDDEC0"/>
          </a:solidFill>
        </p:spPr>
        <p:txBody>
          <a:bodyPr/>
          <a:lstStyle/>
          <a:p>
            <a:pPr algn="ctr" eaLnBrk="1" hangingPunct="1">
              <a:lnSpc>
                <a:spcPct val="75000"/>
              </a:lnSpc>
              <a:spcBef>
                <a:spcPct val="0"/>
              </a:spcBef>
              <a:buFontTx/>
              <a:buNone/>
            </a:pPr>
            <a:r>
              <a:rPr lang="en" altLang="ru-RU">
                <a:latin typeface="Times New Roman" panose="02020603050405020304" pitchFamily="18" charset="0"/>
              </a:rPr>
              <a:t>An ancient and universal means of resolving conflicts of various types by people:</a:t>
            </a:r>
          </a:p>
          <a:p>
            <a:pPr algn="ctr" eaLnBrk="1" hangingPunct="1">
              <a:lnSpc>
                <a:spcPct val="75000"/>
              </a:lnSpc>
              <a:spcBef>
                <a:spcPct val="0"/>
              </a:spcBef>
              <a:buFontTx/>
              <a:buNone/>
            </a:pPr>
            <a:endParaRPr lang="ru-RU" altLang="ru-RU" sz="2400">
              <a:latin typeface="Times New Roman" panose="02020603050405020304" pitchFamily="18" charset="0"/>
            </a:endParaRPr>
          </a:p>
          <a:p>
            <a:pPr algn="ctr" eaLnBrk="1" hangingPunct="1">
              <a:lnSpc>
                <a:spcPct val="75000"/>
              </a:lnSpc>
              <a:spcBef>
                <a:spcPct val="0"/>
              </a:spcBef>
              <a:buFontTx/>
              <a:buNone/>
            </a:pPr>
            <a:r>
              <a:rPr lang="en" altLang="ru-RU" sz="2400" b="1">
                <a:latin typeface="Times New Roman" panose="02020603050405020304" pitchFamily="18" charset="0"/>
              </a:rPr>
              <a:t>from interpersonal to interstate </a:t>
            </a:r>
            <a:r>
              <a:rPr lang="en" altLang="ru-RU" b="1">
                <a:latin typeface="Times New Roman" panose="02020603050405020304" pitchFamily="18" charset="0"/>
              </a:rPr>
              <a:t>.</a:t>
            </a:r>
          </a:p>
          <a:p>
            <a:pPr algn="ctr" eaLnBrk="1" hangingPunct="1">
              <a:lnSpc>
                <a:spcPct val="75000"/>
              </a:lnSpc>
              <a:spcBef>
                <a:spcPct val="0"/>
              </a:spcBef>
              <a:buFontTx/>
              <a:buNone/>
            </a:pPr>
            <a:r>
              <a:rPr lang="en" altLang="ru-RU" b="1">
                <a:latin typeface="Times New Roman" panose="02020603050405020304" pitchFamily="18" charset="0"/>
              </a:rPr>
              <a:t> </a:t>
            </a:r>
          </a:p>
          <a:p>
            <a:pPr eaLnBrk="1" hangingPunct="1">
              <a:lnSpc>
                <a:spcPct val="75000"/>
              </a:lnSpc>
              <a:spcBef>
                <a:spcPct val="0"/>
              </a:spcBef>
              <a:buFontTx/>
              <a:buNone/>
            </a:pPr>
            <a:r>
              <a:rPr lang="en" altLang="ru-RU">
                <a:latin typeface="Times New Roman" panose="02020603050405020304" pitchFamily="18" charset="0"/>
              </a:rPr>
              <a:t>They allow finding agreement where interests do not coincide, opinions, positions or views of the parties differ significantly</a:t>
            </a:r>
          </a:p>
        </p:txBody>
      </p:sp>
      <p:sp>
        <p:nvSpPr>
          <p:cNvPr id="4101" name="Rectangle 5">
            <a:extLst>
              <a:ext uri="{FF2B5EF4-FFF2-40B4-BE49-F238E27FC236}">
                <a16:creationId xmlns:a16="http://schemas.microsoft.com/office/drawing/2014/main" id="{8FD305AD-FBED-C04A-7AD5-FB1705120D30}"/>
              </a:ext>
            </a:extLst>
          </p:cNvPr>
          <p:cNvSpPr>
            <a:spLocks noGrp="1" noChangeArrowheads="1"/>
          </p:cNvSpPr>
          <p:nvPr>
            <p:ph sz="half" idx="2"/>
          </p:nvPr>
        </p:nvSpPr>
        <p:spPr>
          <a:xfrm>
            <a:off x="4648200" y="1196975"/>
            <a:ext cx="4038600" cy="4929188"/>
          </a:xfrm>
          <a:solidFill>
            <a:schemeClr val="accent1"/>
          </a:solidFill>
        </p:spPr>
        <p:txBody>
          <a:bodyPr/>
          <a:lstStyle/>
          <a:p>
            <a:pPr eaLnBrk="1" hangingPunct="1"/>
            <a:r>
              <a:rPr lang="en" altLang="ru-RU" sz="3200">
                <a:latin typeface="Times New Roman" panose="02020603050405020304" pitchFamily="18" charset="0"/>
              </a:rPr>
              <a:t>A means of avoiding open conflict, finding an optimal solution to the problem that is mutually acceptable to all parties</a:t>
            </a:r>
          </a:p>
        </p:txBody>
      </p:sp>
      <p:sp>
        <p:nvSpPr>
          <p:cNvPr id="4098" name="Номер слайда 6">
            <a:extLst>
              <a:ext uri="{FF2B5EF4-FFF2-40B4-BE49-F238E27FC236}">
                <a16:creationId xmlns:a16="http://schemas.microsoft.com/office/drawing/2014/main" id="{161FBE12-1C46-5964-8D8A-70F4D40CB18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EBD106-3A9E-4F1A-BD30-3068C250AAFB}" type="slidenum">
              <a:rPr lang="ru-RU" altLang="ru-RU"/>
              <a:pPr eaLnBrk="1" hangingPunct="1"/>
              <a:t>4</a:t>
            </a:fld>
            <a:endParaRPr lang="ru-RU" alt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B0CA1D85-CFBF-960C-2744-348456B82287}"/>
              </a:ext>
            </a:extLst>
          </p:cNvPr>
          <p:cNvSpPr>
            <a:spLocks noGrp="1" noChangeArrowheads="1"/>
          </p:cNvSpPr>
          <p:nvPr>
            <p:ph type="title"/>
          </p:nvPr>
        </p:nvSpPr>
        <p:spPr>
          <a:xfrm>
            <a:off x="468313" y="1557338"/>
            <a:ext cx="8297862" cy="2006600"/>
          </a:xfrm>
          <a:solidFill>
            <a:srgbClr val="A6F8F6"/>
          </a:solidFill>
        </p:spPr>
        <p:txBody>
          <a:bodyPr/>
          <a:lstStyle/>
          <a:p>
            <a:pPr eaLnBrk="1" hangingPunct="1"/>
            <a:r>
              <a:rPr lang="en" altLang="ru-RU" sz="4000"/>
              <a:t>Techniques and tactics in negotiations ( </a:t>
            </a:r>
            <a:r>
              <a:rPr lang="en" altLang="ru-RU" sz="4000" i="1"/>
              <a:t>argumentation and counter-argumentation </a:t>
            </a:r>
            <a:r>
              <a:rPr lang="en" altLang="ru-RU" sz="4000"/>
              <a:t>)</a:t>
            </a:r>
          </a:p>
        </p:txBody>
      </p:sp>
      <p:sp>
        <p:nvSpPr>
          <p:cNvPr id="40962" name="Номер слайда 5">
            <a:extLst>
              <a:ext uri="{FF2B5EF4-FFF2-40B4-BE49-F238E27FC236}">
                <a16:creationId xmlns:a16="http://schemas.microsoft.com/office/drawing/2014/main" id="{5BB4357B-7FF4-F99A-DD2B-A9EF7138C64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B6E1AD-7636-44DD-8101-3C2678F2486A}" type="slidenum">
              <a:rPr lang="ru-RU" altLang="ru-RU"/>
              <a:pPr eaLnBrk="1" hangingPunct="1"/>
              <a:t>40</a:t>
            </a:fld>
            <a:endParaRPr lang="ru-RU" altLang="ru-RU"/>
          </a:p>
        </p:txBody>
      </p:sp>
    </p:spTree>
  </p:cSld>
  <p:clrMapOvr>
    <a:masterClrMapping/>
  </p:clrMapOvr>
  <p:transition spd="med">
    <p:cover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B83CAD3-7CFB-188D-5F20-6CC473B08338}"/>
              </a:ext>
            </a:extLst>
          </p:cNvPr>
          <p:cNvSpPr>
            <a:spLocks noGrp="1" noChangeArrowheads="1"/>
          </p:cNvSpPr>
          <p:nvPr>
            <p:ph type="title"/>
          </p:nvPr>
        </p:nvSpPr>
        <p:spPr>
          <a:solidFill>
            <a:srgbClr val="A6F8F6"/>
          </a:solidFill>
        </p:spPr>
        <p:txBody>
          <a:bodyPr/>
          <a:lstStyle/>
          <a:p>
            <a:pPr eaLnBrk="1" hangingPunct="1"/>
            <a:r>
              <a:rPr lang="en" altLang="ru-RU" sz="4000" i="1">
                <a:latin typeface="Times New Roman" panose="02020603050405020304" pitchFamily="18" charset="0"/>
              </a:rPr>
              <a:t>Definition of argumentation and counterargumentation</a:t>
            </a:r>
            <a:endParaRPr lang="ru-RU" altLang="ru-RU" sz="4000"/>
          </a:p>
        </p:txBody>
      </p:sp>
      <p:sp>
        <p:nvSpPr>
          <p:cNvPr id="54275" name="Rectangle 3">
            <a:extLst>
              <a:ext uri="{FF2B5EF4-FFF2-40B4-BE49-F238E27FC236}">
                <a16:creationId xmlns:a16="http://schemas.microsoft.com/office/drawing/2014/main" id="{F189FF1C-7F6D-031C-4BC4-06CCCC5B4CCB}"/>
              </a:ext>
            </a:extLst>
          </p:cNvPr>
          <p:cNvSpPr>
            <a:spLocks noGrp="1" noChangeArrowheads="1"/>
          </p:cNvSpPr>
          <p:nvPr>
            <p:ph idx="1"/>
          </p:nvPr>
        </p:nvSpPr>
        <p:spPr/>
        <p:txBody>
          <a:bodyPr/>
          <a:lstStyle/>
          <a:p>
            <a:pPr marL="609600" indent="-609600" eaLnBrk="1" hangingPunct="1">
              <a:buFont typeface="Wingdings" panose="05000000000000000000" pitchFamily="2" charset="2"/>
              <a:buAutoNum type="arabicParenR"/>
            </a:pPr>
            <a:endParaRPr lang="ru-RU" altLang="ru-RU" sz="2400" u="sng">
              <a:solidFill>
                <a:srgbClr val="FF0000"/>
              </a:solidFill>
              <a:latin typeface="Times New Roman" panose="02020603050405020304" pitchFamily="18" charset="0"/>
            </a:endParaRPr>
          </a:p>
          <a:p>
            <a:pPr marL="609600" indent="-609600" eaLnBrk="1" hangingPunct="1">
              <a:buFont typeface="Wingdings" panose="05000000000000000000" pitchFamily="2" charset="2"/>
              <a:buAutoNum type="arabicParenR"/>
            </a:pPr>
            <a:r>
              <a:rPr lang="en" altLang="ru-RU" sz="2400" u="sng">
                <a:solidFill>
                  <a:srgbClr val="FF0000"/>
                </a:solidFill>
                <a:latin typeface="Times New Roman" panose="02020603050405020304" pitchFamily="18" charset="0"/>
              </a:rPr>
              <a:t>Argumentation</a:t>
            </a:r>
            <a:r>
              <a:rPr lang="en" altLang="ru-RU" sz="2400" b="1">
                <a:latin typeface="Times New Roman" panose="02020603050405020304" pitchFamily="18" charset="0"/>
              </a:rPr>
              <a:t> </a:t>
            </a:r>
            <a:r>
              <a:rPr lang="en" altLang="ru-RU" sz="2400">
                <a:latin typeface="Times New Roman" panose="02020603050405020304" pitchFamily="18" charset="0"/>
              </a:rPr>
              <a:t>(from Latin argumentatio - judgment) - is a way of convincing an opponent (including during negotiations) through significant logical arguments</a:t>
            </a:r>
          </a:p>
          <a:p>
            <a:pPr marL="609600" indent="-609600" eaLnBrk="1" hangingPunct="1">
              <a:buFont typeface="Wingdings" panose="05000000000000000000" pitchFamily="2" charset="2"/>
              <a:buAutoNum type="arabicParenR"/>
            </a:pPr>
            <a:endParaRPr lang="ru-RU" altLang="ru-RU" sz="2400" i="1" u="sng">
              <a:solidFill>
                <a:srgbClr val="FF0000"/>
              </a:solidFill>
              <a:latin typeface="Times New Roman" panose="02020603050405020304" pitchFamily="18" charset="0"/>
            </a:endParaRPr>
          </a:p>
          <a:p>
            <a:pPr marL="609600" indent="-609600" eaLnBrk="1" hangingPunct="1">
              <a:buFont typeface="Wingdings" panose="05000000000000000000" pitchFamily="2" charset="2"/>
              <a:buAutoNum type="arabicParenR"/>
            </a:pPr>
            <a:r>
              <a:rPr lang="en" altLang="ru-RU" sz="2400" i="1" u="sng">
                <a:solidFill>
                  <a:srgbClr val="FF0000"/>
                </a:solidFill>
                <a:latin typeface="Times New Roman" panose="02020603050405020304" pitchFamily="18" charset="0"/>
              </a:rPr>
              <a:t>Counterargument</a:t>
            </a:r>
            <a:r>
              <a:rPr lang="en" altLang="ru-RU" sz="2400" b="1">
                <a:latin typeface="Times New Roman" panose="02020603050405020304" pitchFamily="18" charset="0"/>
              </a:rPr>
              <a:t> </a:t>
            </a:r>
            <a:r>
              <a:rPr lang="en" altLang="ru-RU" sz="2400">
                <a:latin typeface="Times New Roman" panose="02020603050405020304" pitchFamily="18" charset="0"/>
              </a:rPr>
              <a:t>- a way of convincing an opponent</a:t>
            </a:r>
          </a:p>
        </p:txBody>
      </p:sp>
      <p:sp>
        <p:nvSpPr>
          <p:cNvPr id="41986" name="Номер слайда 5">
            <a:extLst>
              <a:ext uri="{FF2B5EF4-FFF2-40B4-BE49-F238E27FC236}">
                <a16:creationId xmlns:a16="http://schemas.microsoft.com/office/drawing/2014/main" id="{62DFA5A5-615C-B3EC-721F-9E8A833B80A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2AA519-C8CF-42DE-8748-656B1BAFD960}" type="slidenum">
              <a:rPr lang="ru-RU" altLang="ru-RU"/>
              <a:pPr eaLnBrk="1" hangingPunct="1"/>
              <a:t>41</a:t>
            </a:fld>
            <a:endParaRPr lang="ru-RU" altLang="ru-RU"/>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Effect transition="in" filter="strips(downLeft)">
                                      <p:cBhvr>
                                        <p:cTn id="13" dur="500"/>
                                        <p:tgtEl>
                                          <p:spTgt spid="5427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4275">
                                            <p:txEl>
                                              <p:pRg st="3" end="3"/>
                                            </p:txEl>
                                          </p:spTgt>
                                        </p:tgtEl>
                                        <p:attrNameLst>
                                          <p:attrName>style.visibility</p:attrName>
                                        </p:attrNameLst>
                                      </p:cBhvr>
                                      <p:to>
                                        <p:strVal val="visible"/>
                                      </p:to>
                                    </p:set>
                                    <p:animEffect transition="in" filter="strips(downLeft)">
                                      <p:cBhvr>
                                        <p:cTn id="18"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BAAA0C8-63AF-E222-2B2C-AFEA6904F49A}"/>
              </a:ext>
            </a:extLst>
          </p:cNvPr>
          <p:cNvSpPr>
            <a:spLocks noGrp="1" noChangeArrowheads="1"/>
          </p:cNvSpPr>
          <p:nvPr>
            <p:ph type="title"/>
          </p:nvPr>
        </p:nvSpPr>
        <p:spPr>
          <a:solidFill>
            <a:srgbClr val="F5F1A9"/>
          </a:solidFill>
        </p:spPr>
        <p:txBody>
          <a:bodyPr/>
          <a:lstStyle/>
          <a:p>
            <a:pPr eaLnBrk="1" hangingPunct="1"/>
            <a:r>
              <a:rPr lang="en" altLang="ru-RU" i="1">
                <a:latin typeface="Times New Roman" panose="02020603050405020304" pitchFamily="18" charset="0"/>
              </a:rPr>
              <a:t>Methods of argumentation</a:t>
            </a:r>
          </a:p>
        </p:txBody>
      </p:sp>
      <p:sp>
        <p:nvSpPr>
          <p:cNvPr id="55299" name="Rectangle 3">
            <a:extLst>
              <a:ext uri="{FF2B5EF4-FFF2-40B4-BE49-F238E27FC236}">
                <a16:creationId xmlns:a16="http://schemas.microsoft.com/office/drawing/2014/main" id="{4CE4FA84-AB01-1E29-75BE-B156301777EB}"/>
              </a:ext>
            </a:extLst>
          </p:cNvPr>
          <p:cNvSpPr>
            <a:spLocks noGrp="1" noChangeArrowheads="1"/>
          </p:cNvSpPr>
          <p:nvPr>
            <p:ph idx="1"/>
          </p:nvPr>
        </p:nvSpPr>
        <p:spPr>
          <a:xfrm>
            <a:off x="395288" y="1628775"/>
            <a:ext cx="5113337" cy="3455988"/>
          </a:xfrm>
        </p:spPr>
        <p:txBody>
          <a:bodyPr/>
          <a:lstStyle/>
          <a:p>
            <a:pPr marL="609600" indent="-609600" eaLnBrk="1" hangingPunct="1">
              <a:lnSpc>
                <a:spcPct val="90000"/>
              </a:lnSpc>
              <a:buFont typeface="Wingdings" panose="05000000000000000000" pitchFamily="2" charset="2"/>
              <a:buAutoNum type="arabicPeriod"/>
            </a:pPr>
            <a:r>
              <a:rPr lang="en" altLang="ru-RU" sz="2400" b="1">
                <a:latin typeface="Times New Roman" panose="02020603050405020304" pitchFamily="18" charset="0"/>
              </a:rPr>
              <a:t>Fundamental method</a:t>
            </a:r>
          </a:p>
          <a:p>
            <a:pPr marL="609600" indent="-609600" eaLnBrk="1" hangingPunct="1">
              <a:lnSpc>
                <a:spcPct val="90000"/>
              </a:lnSpc>
              <a:buFont typeface="Wingdings" panose="05000000000000000000" pitchFamily="2" charset="2"/>
              <a:buAutoNum type="arabicPeriod" startAt="2"/>
            </a:pPr>
            <a:r>
              <a:rPr lang="en" altLang="ru-RU" sz="2400" b="1">
                <a:latin typeface="Times New Roman" panose="02020603050405020304" pitchFamily="18" charset="0"/>
              </a:rPr>
              <a:t>Method of contradiction</a:t>
            </a:r>
            <a:r>
              <a:rPr lang="en" altLang="ru-RU" sz="2400">
                <a:latin typeface="Times New Roman" panose="02020603050405020304" pitchFamily="18" charset="0"/>
              </a:rPr>
              <a:t>  </a:t>
            </a:r>
          </a:p>
          <a:p>
            <a:pPr marL="609600" indent="-609600" eaLnBrk="1" hangingPunct="1">
              <a:lnSpc>
                <a:spcPct val="90000"/>
              </a:lnSpc>
              <a:buFont typeface="Wingdings" panose="05000000000000000000" pitchFamily="2" charset="2"/>
              <a:buAutoNum type="arabicPeriod" startAt="2"/>
            </a:pPr>
            <a:r>
              <a:rPr lang="en" altLang="ru-RU" sz="2400" b="1">
                <a:latin typeface="Times New Roman" panose="02020603050405020304" pitchFamily="18" charset="0"/>
              </a:rPr>
              <a:t>Method of extracting conclusions</a:t>
            </a:r>
            <a:r>
              <a:rPr lang="en" altLang="ru-RU" sz="2400">
                <a:latin typeface="Times New Roman" panose="02020603050405020304" pitchFamily="18" charset="0"/>
              </a:rPr>
              <a:t> </a:t>
            </a:r>
          </a:p>
          <a:p>
            <a:pPr marL="609600" indent="-609600" eaLnBrk="1" hangingPunct="1">
              <a:lnSpc>
                <a:spcPct val="90000"/>
              </a:lnSpc>
              <a:buFont typeface="Wingdings" panose="05000000000000000000" pitchFamily="2" charset="2"/>
              <a:buAutoNum type="arabicPeriod" startAt="2"/>
            </a:pPr>
            <a:r>
              <a:rPr lang="en" altLang="ru-RU" sz="2400" b="1">
                <a:latin typeface="Times New Roman" panose="02020603050405020304" pitchFamily="18" charset="0"/>
              </a:rPr>
              <a:t>Comparison method</a:t>
            </a:r>
            <a:r>
              <a:rPr lang="en" altLang="ru-RU" sz="2400">
                <a:latin typeface="Times New Roman" panose="02020603050405020304" pitchFamily="18" charset="0"/>
              </a:rPr>
              <a:t> </a:t>
            </a:r>
          </a:p>
          <a:p>
            <a:pPr marL="609600" indent="-609600" eaLnBrk="1" hangingPunct="1">
              <a:lnSpc>
                <a:spcPct val="90000"/>
              </a:lnSpc>
              <a:buFont typeface="Wingdings" panose="05000000000000000000" pitchFamily="2" charset="2"/>
              <a:buAutoNum type="arabicPeriod" startAt="2"/>
            </a:pPr>
            <a:r>
              <a:rPr lang="en" altLang="ru-RU" sz="2400" b="1">
                <a:latin typeface="Times New Roman" panose="02020603050405020304" pitchFamily="18" charset="0"/>
              </a:rPr>
              <a:t>The "yes... but" method.</a:t>
            </a:r>
            <a:r>
              <a:rPr lang="en" altLang="ru-RU" sz="2400">
                <a:latin typeface="Times New Roman" panose="02020603050405020304" pitchFamily="18" charset="0"/>
              </a:rPr>
              <a:t> </a:t>
            </a:r>
          </a:p>
          <a:p>
            <a:pPr marL="609600" indent="-609600" eaLnBrk="1" hangingPunct="1">
              <a:lnSpc>
                <a:spcPct val="90000"/>
              </a:lnSpc>
              <a:buFont typeface="Wingdings" panose="05000000000000000000" pitchFamily="2" charset="2"/>
              <a:buAutoNum type="arabicPeriod" startAt="2"/>
            </a:pPr>
            <a:r>
              <a:rPr lang="en" altLang="ru-RU" sz="2400" b="1">
                <a:latin typeface="Times New Roman" panose="02020603050405020304" pitchFamily="18" charset="0"/>
              </a:rPr>
              <a:t>The "boomerang" method</a:t>
            </a:r>
            <a:r>
              <a:rPr lang="en" altLang="ru-RU" sz="2400">
                <a:latin typeface="Times New Roman" panose="02020603050405020304" pitchFamily="18" charset="0"/>
              </a:rPr>
              <a:t> </a:t>
            </a:r>
          </a:p>
          <a:p>
            <a:pPr marL="609600" indent="-609600" eaLnBrk="1" hangingPunct="1">
              <a:lnSpc>
                <a:spcPct val="90000"/>
              </a:lnSpc>
              <a:buFont typeface="Wingdings" panose="05000000000000000000" pitchFamily="2" charset="2"/>
              <a:buAutoNum type="arabicPeriod" startAt="2"/>
            </a:pPr>
            <a:r>
              <a:rPr lang="en" altLang="ru-RU" sz="2400" b="1">
                <a:latin typeface="Times New Roman" panose="02020603050405020304" pitchFamily="18" charset="0"/>
              </a:rPr>
              <a:t>The ignoring method.</a:t>
            </a:r>
            <a:r>
              <a:rPr lang="en" altLang="ru-RU" sz="2400">
                <a:latin typeface="Times New Roman" panose="02020603050405020304" pitchFamily="18" charset="0"/>
              </a:rPr>
              <a:t> </a:t>
            </a:r>
          </a:p>
          <a:p>
            <a:pPr marL="609600" indent="-609600" eaLnBrk="1" hangingPunct="1">
              <a:lnSpc>
                <a:spcPct val="90000"/>
              </a:lnSpc>
              <a:buFont typeface="Wingdings" panose="05000000000000000000" pitchFamily="2" charset="2"/>
              <a:buAutoNum type="arabicPeriod" startAt="2"/>
            </a:pPr>
            <a:r>
              <a:rPr lang="en" altLang="ru-RU" sz="2400" b="1">
                <a:latin typeface="Times New Roman" panose="02020603050405020304" pitchFamily="18" charset="0"/>
              </a:rPr>
              <a:t>Visible support method</a:t>
            </a:r>
            <a:r>
              <a:rPr lang="en" altLang="ru-RU" sz="2400">
                <a:latin typeface="Times New Roman" panose="02020603050405020304" pitchFamily="18" charset="0"/>
              </a:rPr>
              <a:t> </a:t>
            </a:r>
          </a:p>
        </p:txBody>
      </p:sp>
      <p:sp>
        <p:nvSpPr>
          <p:cNvPr id="43010" name="Номер слайда 5">
            <a:extLst>
              <a:ext uri="{FF2B5EF4-FFF2-40B4-BE49-F238E27FC236}">
                <a16:creationId xmlns:a16="http://schemas.microsoft.com/office/drawing/2014/main" id="{E4E500D7-8CF8-99AA-51A0-26F1C22B9066}"/>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E029CF-E7E6-4B08-B165-5EE14EBD1A67}" type="slidenum">
              <a:rPr lang="ru-RU" altLang="ru-RU"/>
              <a:pPr eaLnBrk="1" hangingPunct="1"/>
              <a:t>42</a:t>
            </a:fld>
            <a:endParaRPr lang="ru-RU" altLang="ru-RU"/>
          </a:p>
        </p:txBody>
      </p:sp>
      <p:pic>
        <p:nvPicPr>
          <p:cNvPr id="55300" name="Picture 4" descr="j0149481">
            <a:extLst>
              <a:ext uri="{FF2B5EF4-FFF2-40B4-BE49-F238E27FC236}">
                <a16:creationId xmlns:a16="http://schemas.microsoft.com/office/drawing/2014/main" id="{30950C49-B111-2471-7B5D-7C5F6EBB9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133600"/>
            <a:ext cx="2144712"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Effect transition="in" filter="barn(inHorizontal)">
                                      <p:cBhvr>
                                        <p:cTn id="13" dur="500"/>
                                        <p:tgtEl>
                                          <p:spTgt spid="5529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5299">
                                            <p:txEl>
                                              <p:pRg st="1" end="1"/>
                                            </p:txEl>
                                          </p:spTgt>
                                        </p:tgtEl>
                                        <p:attrNameLst>
                                          <p:attrName>style.visibility</p:attrName>
                                        </p:attrNameLst>
                                      </p:cBhvr>
                                      <p:to>
                                        <p:strVal val="visible"/>
                                      </p:to>
                                    </p:set>
                                    <p:animEffect transition="in" filter="barn(inHorizontal)">
                                      <p:cBhvr>
                                        <p:cTn id="18" dur="500"/>
                                        <p:tgtEl>
                                          <p:spTgt spid="5529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55299">
                                            <p:txEl>
                                              <p:pRg st="2" end="2"/>
                                            </p:txEl>
                                          </p:spTgt>
                                        </p:tgtEl>
                                        <p:attrNameLst>
                                          <p:attrName>style.visibility</p:attrName>
                                        </p:attrNameLst>
                                      </p:cBhvr>
                                      <p:to>
                                        <p:strVal val="visible"/>
                                      </p:to>
                                    </p:set>
                                    <p:animEffect transition="in" filter="barn(inHorizontal)">
                                      <p:cBhvr>
                                        <p:cTn id="23" dur="500"/>
                                        <p:tgtEl>
                                          <p:spTgt spid="552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Effect transition="in" filter="barn(inHorizontal)">
                                      <p:cBhvr>
                                        <p:cTn id="28" dur="500"/>
                                        <p:tgtEl>
                                          <p:spTgt spid="5529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55299">
                                            <p:txEl>
                                              <p:pRg st="4" end="4"/>
                                            </p:txEl>
                                          </p:spTgt>
                                        </p:tgtEl>
                                        <p:attrNameLst>
                                          <p:attrName>style.visibility</p:attrName>
                                        </p:attrNameLst>
                                      </p:cBhvr>
                                      <p:to>
                                        <p:strVal val="visible"/>
                                      </p:to>
                                    </p:set>
                                    <p:animEffect transition="in" filter="barn(inHorizontal)">
                                      <p:cBhvr>
                                        <p:cTn id="33" dur="500"/>
                                        <p:tgtEl>
                                          <p:spTgt spid="5529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55299">
                                            <p:txEl>
                                              <p:pRg st="5" end="5"/>
                                            </p:txEl>
                                          </p:spTgt>
                                        </p:tgtEl>
                                        <p:attrNameLst>
                                          <p:attrName>style.visibility</p:attrName>
                                        </p:attrNameLst>
                                      </p:cBhvr>
                                      <p:to>
                                        <p:strVal val="visible"/>
                                      </p:to>
                                    </p:set>
                                    <p:animEffect transition="in" filter="barn(inHorizontal)">
                                      <p:cBhvr>
                                        <p:cTn id="38" dur="500"/>
                                        <p:tgtEl>
                                          <p:spTgt spid="5529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55299">
                                            <p:txEl>
                                              <p:pRg st="6" end="6"/>
                                            </p:txEl>
                                          </p:spTgt>
                                        </p:tgtEl>
                                        <p:attrNameLst>
                                          <p:attrName>style.visibility</p:attrName>
                                        </p:attrNameLst>
                                      </p:cBhvr>
                                      <p:to>
                                        <p:strVal val="visible"/>
                                      </p:to>
                                    </p:set>
                                    <p:animEffect transition="in" filter="barn(inHorizontal)">
                                      <p:cBhvr>
                                        <p:cTn id="43" dur="500"/>
                                        <p:tgtEl>
                                          <p:spTgt spid="55299">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55299">
                                            <p:txEl>
                                              <p:pRg st="7" end="7"/>
                                            </p:txEl>
                                          </p:spTgt>
                                        </p:tgtEl>
                                        <p:attrNameLst>
                                          <p:attrName>style.visibility</p:attrName>
                                        </p:attrNameLst>
                                      </p:cBhvr>
                                      <p:to>
                                        <p:strVal val="visible"/>
                                      </p:to>
                                    </p:set>
                                    <p:animEffect transition="in" filter="barn(inHorizontal)">
                                      <p:cBhvr>
                                        <p:cTn id="48" dur="500"/>
                                        <p:tgtEl>
                                          <p:spTgt spid="55299">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nodeType="clickEffect">
                                  <p:stCondLst>
                                    <p:cond delay="0"/>
                                  </p:stCondLst>
                                  <p:childTnLst>
                                    <p:set>
                                      <p:cBhvr>
                                        <p:cTn id="52" dur="1" fill="hold">
                                          <p:stCondLst>
                                            <p:cond delay="0"/>
                                          </p:stCondLst>
                                        </p:cTn>
                                        <p:tgtEl>
                                          <p:spTgt spid="55300"/>
                                        </p:tgtEl>
                                        <p:attrNameLst>
                                          <p:attrName>style.visibility</p:attrName>
                                        </p:attrNameLst>
                                      </p:cBhvr>
                                      <p:to>
                                        <p:strVal val="visible"/>
                                      </p:to>
                                    </p:set>
                                    <p:anim calcmode="lin" valueType="num">
                                      <p:cBhvr>
                                        <p:cTn id="53" dur="500" fill="hold"/>
                                        <p:tgtEl>
                                          <p:spTgt spid="55300"/>
                                        </p:tgtEl>
                                        <p:attrNameLst>
                                          <p:attrName>ppt_w</p:attrName>
                                        </p:attrNameLst>
                                      </p:cBhvr>
                                      <p:tavLst>
                                        <p:tav tm="0">
                                          <p:val>
                                            <p:fltVal val="0"/>
                                          </p:val>
                                        </p:tav>
                                        <p:tav tm="100000">
                                          <p:val>
                                            <p:strVal val="#ppt_w"/>
                                          </p:val>
                                        </p:tav>
                                      </p:tavLst>
                                    </p:anim>
                                    <p:anim calcmode="lin" valueType="num">
                                      <p:cBhvr>
                                        <p:cTn id="54" dur="500" fill="hold"/>
                                        <p:tgtEl>
                                          <p:spTgt spid="553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663F1F7-3B1E-0A86-7A45-358C73BAC605}"/>
              </a:ext>
            </a:extLst>
          </p:cNvPr>
          <p:cNvSpPr>
            <a:spLocks noGrp="1" noChangeArrowheads="1"/>
          </p:cNvSpPr>
          <p:nvPr>
            <p:ph type="title"/>
          </p:nvPr>
        </p:nvSpPr>
        <p:spPr>
          <a:solidFill>
            <a:srgbClr val="F5F1A9"/>
          </a:solidFill>
        </p:spPr>
        <p:txBody>
          <a:bodyPr/>
          <a:lstStyle/>
          <a:p>
            <a:pPr eaLnBrk="1" hangingPunct="1"/>
            <a:r>
              <a:rPr lang="en" altLang="ru-RU" i="1">
                <a:latin typeface="Times New Roman" panose="02020603050405020304" pitchFamily="18" charset="0"/>
              </a:rPr>
              <a:t>Argumentation tactics</a:t>
            </a:r>
          </a:p>
        </p:txBody>
      </p:sp>
      <p:sp>
        <p:nvSpPr>
          <p:cNvPr id="56323" name="Rectangle 3">
            <a:extLst>
              <a:ext uri="{FF2B5EF4-FFF2-40B4-BE49-F238E27FC236}">
                <a16:creationId xmlns:a16="http://schemas.microsoft.com/office/drawing/2014/main" id="{C757E0CE-07B4-1E4E-DFA2-71E2AD0CD1B7}"/>
              </a:ext>
            </a:extLst>
          </p:cNvPr>
          <p:cNvSpPr>
            <a:spLocks noGrp="1" noChangeArrowheads="1"/>
          </p:cNvSpPr>
          <p:nvPr>
            <p:ph idx="1"/>
          </p:nvPr>
        </p:nvSpPr>
        <p:spPr>
          <a:xfrm>
            <a:off x="395288" y="1916113"/>
            <a:ext cx="6769100" cy="2808287"/>
          </a:xfrm>
        </p:spPr>
        <p:txBody>
          <a:bodyPr/>
          <a:lstStyle/>
          <a:p>
            <a:pPr marL="609600" indent="-609600" eaLnBrk="1" hangingPunct="1">
              <a:buFont typeface="Wingdings" panose="05000000000000000000" pitchFamily="2" charset="2"/>
              <a:buAutoNum type="arabicPeriod"/>
            </a:pPr>
            <a:r>
              <a:rPr lang="en" altLang="ru-RU" sz="2400" b="1">
                <a:latin typeface="Times New Roman" panose="02020603050405020304" pitchFamily="18" charset="0"/>
              </a:rPr>
              <a:t>Selecting an argumentation technique</a:t>
            </a:r>
            <a:r>
              <a:rPr lang="en" altLang="ru-RU" sz="2400">
                <a:latin typeface="Times New Roman" panose="02020603050405020304" pitchFamily="18" charset="0"/>
              </a:rPr>
              <a:t> </a:t>
            </a:r>
          </a:p>
          <a:p>
            <a:pPr marL="609600" indent="-609600" eaLnBrk="1" hangingPunct="1">
              <a:buFont typeface="Wingdings" panose="05000000000000000000" pitchFamily="2" charset="2"/>
              <a:buAutoNum type="arabicPeriod"/>
            </a:pPr>
            <a:r>
              <a:rPr lang="en" altLang="ru-RU" sz="2400" b="1">
                <a:latin typeface="Times New Roman" panose="02020603050405020304" pitchFamily="18" charset="0"/>
              </a:rPr>
              <a:t>Resolving Contradictions</a:t>
            </a:r>
            <a:r>
              <a:rPr lang="en" altLang="ru-RU" sz="2400">
                <a:latin typeface="Times New Roman" panose="02020603050405020304" pitchFamily="18" charset="0"/>
              </a:rPr>
              <a:t> </a:t>
            </a:r>
          </a:p>
          <a:p>
            <a:pPr marL="609600" indent="-609600" eaLnBrk="1" hangingPunct="1">
              <a:buFont typeface="Wingdings" panose="05000000000000000000" pitchFamily="2" charset="2"/>
              <a:buAutoNum type="arabicPeriod"/>
            </a:pPr>
            <a:r>
              <a:rPr lang="en" altLang="ru-RU" sz="2400" b="1">
                <a:latin typeface="Times New Roman" panose="02020603050405020304" pitchFamily="18" charset="0"/>
              </a:rPr>
              <a:t>Two-sided argumentation</a:t>
            </a:r>
            <a:r>
              <a:rPr lang="en" altLang="ru-RU" sz="2400">
                <a:latin typeface="Times New Roman" panose="02020603050405020304" pitchFamily="18" charset="0"/>
              </a:rPr>
              <a:t> </a:t>
            </a:r>
          </a:p>
          <a:p>
            <a:pPr marL="609600" indent="-609600" eaLnBrk="1" hangingPunct="1">
              <a:buFont typeface="Wingdings" panose="05000000000000000000" pitchFamily="2" charset="2"/>
              <a:buAutoNum type="arabicPeriod"/>
            </a:pPr>
            <a:r>
              <a:rPr lang="en" altLang="ru-RU" sz="2400" b="1">
                <a:latin typeface="Times New Roman" panose="02020603050405020304" pitchFamily="18" charset="0"/>
              </a:rPr>
              <a:t>The order in which the advantages and disadvantages are listed.</a:t>
            </a:r>
            <a:r>
              <a:rPr lang="en" altLang="ru-RU" sz="2400">
                <a:latin typeface="Times New Roman" panose="02020603050405020304" pitchFamily="18" charset="0"/>
              </a:rPr>
              <a:t> </a:t>
            </a:r>
          </a:p>
          <a:p>
            <a:pPr marL="609600" indent="-609600" eaLnBrk="1" hangingPunct="1">
              <a:buFont typeface="Wingdings" panose="05000000000000000000" pitchFamily="2" charset="2"/>
              <a:buAutoNum type="arabicPeriod"/>
            </a:pPr>
            <a:r>
              <a:rPr lang="en" altLang="ru-RU" sz="2400" b="1">
                <a:latin typeface="Times New Roman" panose="02020603050405020304" pitchFamily="18" charset="0"/>
              </a:rPr>
              <a:t>Personification of argumentation</a:t>
            </a:r>
            <a:r>
              <a:rPr lang="en" altLang="ru-RU"/>
              <a:t> </a:t>
            </a:r>
          </a:p>
        </p:txBody>
      </p:sp>
      <p:sp>
        <p:nvSpPr>
          <p:cNvPr id="44034" name="Номер слайда 5">
            <a:extLst>
              <a:ext uri="{FF2B5EF4-FFF2-40B4-BE49-F238E27FC236}">
                <a16:creationId xmlns:a16="http://schemas.microsoft.com/office/drawing/2014/main" id="{460B5553-B7AE-9C39-8A05-72E4E36D674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14073C-F1DE-4884-8F25-66AFE5F67E5D}" type="slidenum">
              <a:rPr lang="ru-RU" altLang="ru-RU"/>
              <a:pPr eaLnBrk="1" hangingPunct="1"/>
              <a:t>43</a:t>
            </a:fld>
            <a:endParaRPr lang="ru-RU" altLang="ru-RU"/>
          </a:p>
        </p:txBody>
      </p:sp>
      <p:pic>
        <p:nvPicPr>
          <p:cNvPr id="56324" name="Picture 4" descr="j0292020">
            <a:extLst>
              <a:ext uri="{FF2B5EF4-FFF2-40B4-BE49-F238E27FC236}">
                <a16:creationId xmlns:a16="http://schemas.microsoft.com/office/drawing/2014/main" id="{BCE35610-D875-4559-98A4-90C8DA66B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797425"/>
            <a:ext cx="186848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heckerboard(across)">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slide(fromBottom)">
                                      <p:cBhvr>
                                        <p:cTn id="12" dur="500"/>
                                        <p:tgtEl>
                                          <p:spTgt spid="56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slide(fromBottom)">
                                      <p:cBhvr>
                                        <p:cTn id="17" dur="500"/>
                                        <p:tgtEl>
                                          <p:spTgt spid="563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6323">
                                            <p:txEl>
                                              <p:pRg st="2" end="2"/>
                                            </p:txEl>
                                          </p:spTgt>
                                        </p:tgtEl>
                                        <p:attrNameLst>
                                          <p:attrName>style.visibility</p:attrName>
                                        </p:attrNameLst>
                                      </p:cBhvr>
                                      <p:to>
                                        <p:strVal val="visible"/>
                                      </p:to>
                                    </p:set>
                                    <p:animEffect transition="in" filter="slide(fromBottom)">
                                      <p:cBhvr>
                                        <p:cTn id="22" dur="500"/>
                                        <p:tgtEl>
                                          <p:spTgt spid="563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6323">
                                            <p:txEl>
                                              <p:pRg st="3" end="3"/>
                                            </p:txEl>
                                          </p:spTgt>
                                        </p:tgtEl>
                                        <p:attrNameLst>
                                          <p:attrName>style.visibility</p:attrName>
                                        </p:attrNameLst>
                                      </p:cBhvr>
                                      <p:to>
                                        <p:strVal val="visible"/>
                                      </p:to>
                                    </p:set>
                                    <p:animEffect transition="in" filter="slide(fromBottom)">
                                      <p:cBhvr>
                                        <p:cTn id="27" dur="500"/>
                                        <p:tgtEl>
                                          <p:spTgt spid="563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6323">
                                            <p:txEl>
                                              <p:pRg st="4" end="4"/>
                                            </p:txEl>
                                          </p:spTgt>
                                        </p:tgtEl>
                                        <p:attrNameLst>
                                          <p:attrName>style.visibility</p:attrName>
                                        </p:attrNameLst>
                                      </p:cBhvr>
                                      <p:to>
                                        <p:strVal val="visible"/>
                                      </p:to>
                                    </p:set>
                                    <p:animEffect transition="in" filter="slide(fromBottom)">
                                      <p:cBhvr>
                                        <p:cTn id="32" dur="500"/>
                                        <p:tgtEl>
                                          <p:spTgt spid="563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56324"/>
                                        </p:tgtEl>
                                        <p:attrNameLst>
                                          <p:attrName>style.visibility</p:attrName>
                                        </p:attrNameLst>
                                      </p:cBhvr>
                                      <p:to>
                                        <p:strVal val="visible"/>
                                      </p:to>
                                    </p:set>
                                    <p:anim calcmode="lin" valueType="num">
                                      <p:cBhvr>
                                        <p:cTn id="37" dur="1000" fill="hold"/>
                                        <p:tgtEl>
                                          <p:spTgt spid="56324"/>
                                        </p:tgtEl>
                                        <p:attrNameLst>
                                          <p:attrName>ppt_w</p:attrName>
                                        </p:attrNameLst>
                                      </p:cBhvr>
                                      <p:tavLst>
                                        <p:tav tm="0">
                                          <p:val>
                                            <p:fltVal val="0"/>
                                          </p:val>
                                        </p:tav>
                                        <p:tav tm="100000">
                                          <p:val>
                                            <p:strVal val="#ppt_w"/>
                                          </p:val>
                                        </p:tav>
                                      </p:tavLst>
                                    </p:anim>
                                    <p:anim calcmode="lin" valueType="num">
                                      <p:cBhvr>
                                        <p:cTn id="38" dur="1000" fill="hold"/>
                                        <p:tgtEl>
                                          <p:spTgt spid="56324"/>
                                        </p:tgtEl>
                                        <p:attrNameLst>
                                          <p:attrName>ppt_h</p:attrName>
                                        </p:attrNameLst>
                                      </p:cBhvr>
                                      <p:tavLst>
                                        <p:tav tm="0">
                                          <p:val>
                                            <p:fltVal val="0"/>
                                          </p:val>
                                        </p:tav>
                                        <p:tav tm="100000">
                                          <p:val>
                                            <p:strVal val="#ppt_h"/>
                                          </p:val>
                                        </p:tav>
                                      </p:tavLst>
                                    </p:anim>
                                    <p:anim calcmode="lin" valueType="num">
                                      <p:cBhvr>
                                        <p:cTn id="39" dur="1000" fill="hold"/>
                                        <p:tgtEl>
                                          <p:spTgt spid="5632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63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a:extLst>
              <a:ext uri="{FF2B5EF4-FFF2-40B4-BE49-F238E27FC236}">
                <a16:creationId xmlns:a16="http://schemas.microsoft.com/office/drawing/2014/main" id="{E9CBBF8C-57A9-74F7-7511-58524A3CC505}"/>
              </a:ext>
            </a:extLst>
          </p:cNvPr>
          <p:cNvSpPr>
            <a:spLocks noGrp="1" noChangeArrowheads="1"/>
          </p:cNvSpPr>
          <p:nvPr>
            <p:ph type="title"/>
          </p:nvPr>
        </p:nvSpPr>
        <p:spPr>
          <a:xfrm>
            <a:off x="468313" y="404813"/>
            <a:ext cx="8226425" cy="1143000"/>
          </a:xfrm>
        </p:spPr>
        <p:txBody>
          <a:bodyPr/>
          <a:lstStyle/>
          <a:p>
            <a:pPr eaLnBrk="1" hangingPunct="1"/>
            <a:r>
              <a:rPr lang="en" altLang="ru-RU" sz="4800" i="1">
                <a:latin typeface="Times New Roman" panose="02020603050405020304" pitchFamily="18" charset="0"/>
              </a:rPr>
              <a:t>Definition of mediation</a:t>
            </a:r>
          </a:p>
        </p:txBody>
      </p:sp>
      <p:sp>
        <p:nvSpPr>
          <p:cNvPr id="45060" name="Rectangle 7">
            <a:extLst>
              <a:ext uri="{FF2B5EF4-FFF2-40B4-BE49-F238E27FC236}">
                <a16:creationId xmlns:a16="http://schemas.microsoft.com/office/drawing/2014/main" id="{B9DC9103-6557-8FB1-F42A-F9A56B36DB1C}"/>
              </a:ext>
            </a:extLst>
          </p:cNvPr>
          <p:cNvSpPr>
            <a:spLocks noGrp="1" noChangeArrowheads="1"/>
          </p:cNvSpPr>
          <p:nvPr>
            <p:ph idx="1"/>
          </p:nvPr>
        </p:nvSpPr>
        <p:spPr>
          <a:xfrm>
            <a:off x="469900" y="2716213"/>
            <a:ext cx="8139113" cy="2103437"/>
          </a:xfrm>
          <a:noFill/>
        </p:spPr>
        <p:txBody>
          <a:bodyPr/>
          <a:lstStyle/>
          <a:p>
            <a:pPr marL="609600" indent="-609600" eaLnBrk="1" hangingPunct="1">
              <a:lnSpc>
                <a:spcPct val="90000"/>
              </a:lnSpc>
              <a:buFontTx/>
              <a:buNone/>
            </a:pPr>
            <a:r>
              <a:rPr lang="en" altLang="ru-RU" sz="2800" b="1">
                <a:latin typeface="Times New Roman" panose="02020603050405020304" pitchFamily="18" charset="0"/>
              </a:rPr>
              <a:t>       </a:t>
            </a:r>
            <a:r>
              <a:rPr lang="en" altLang="ru-RU" sz="2800" i="1" u="sng">
                <a:solidFill>
                  <a:srgbClr val="FF0000"/>
                </a:solidFill>
                <a:latin typeface="Times New Roman" panose="02020603050405020304" pitchFamily="18" charset="0"/>
              </a:rPr>
              <a:t>Mediation</a:t>
            </a:r>
            <a:r>
              <a:rPr lang="en" altLang="ru-RU" sz="2800" b="1">
                <a:latin typeface="Times New Roman" panose="02020603050405020304" pitchFamily="18" charset="0"/>
              </a:rPr>
              <a:t> </a:t>
            </a:r>
            <a:r>
              <a:rPr lang="en" altLang="ru-RU" sz="2800">
                <a:latin typeface="Times New Roman" panose="02020603050405020304" pitchFamily="18" charset="0"/>
              </a:rPr>
              <a:t>- a special type of activity consisting of the participation of a third party in the preparation and/or conduct of negotiations in order to optimize the process of finding a mutually acceptable solution.</a:t>
            </a:r>
          </a:p>
        </p:txBody>
      </p:sp>
      <p:sp>
        <p:nvSpPr>
          <p:cNvPr id="45058" name="Номер слайда 5">
            <a:extLst>
              <a:ext uri="{FF2B5EF4-FFF2-40B4-BE49-F238E27FC236}">
                <a16:creationId xmlns:a16="http://schemas.microsoft.com/office/drawing/2014/main" id="{9540B43E-1557-432C-45D7-1777F63079D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91C925-9554-4A31-817C-479DFA059C39}" type="slidenum">
              <a:rPr lang="ru-RU" altLang="ru-RU"/>
              <a:pPr eaLnBrk="1" hangingPunct="1"/>
              <a:t>44</a:t>
            </a:fld>
            <a:endParaRPr lang="ru-RU" altLang="ru-RU"/>
          </a:p>
        </p:txBody>
      </p:sp>
      <p:sp>
        <p:nvSpPr>
          <p:cNvPr id="45061" name="Rectangle 14">
            <a:extLst>
              <a:ext uri="{FF2B5EF4-FFF2-40B4-BE49-F238E27FC236}">
                <a16:creationId xmlns:a16="http://schemas.microsoft.com/office/drawing/2014/main" id="{72F98610-75E8-1025-7EA4-16AE48060C73}"/>
              </a:ext>
            </a:extLst>
          </p:cNvPr>
          <p:cNvSpPr>
            <a:spLocks noChangeArrowheads="1"/>
          </p:cNvSpPr>
          <p:nvPr/>
        </p:nvSpPr>
        <p:spPr bwMode="auto">
          <a:xfrm>
            <a:off x="468313" y="404813"/>
            <a:ext cx="8226425" cy="1143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 altLang="ru-RU" sz="4800" i="1">
                <a:solidFill>
                  <a:schemeClr val="tx2"/>
                </a:solidFill>
                <a:latin typeface="Times New Roman" panose="02020603050405020304" pitchFamily="18" charset="0"/>
              </a:rPr>
              <a:t>Definition of mediation</a:t>
            </a:r>
          </a:p>
        </p:txBody>
      </p:sp>
      <p:sp>
        <p:nvSpPr>
          <p:cNvPr id="45062" name="Rectangle 15">
            <a:extLst>
              <a:ext uri="{FF2B5EF4-FFF2-40B4-BE49-F238E27FC236}">
                <a16:creationId xmlns:a16="http://schemas.microsoft.com/office/drawing/2014/main" id="{23FDABAA-B96E-3405-CBEF-3A892566384B}"/>
              </a:ext>
            </a:extLst>
          </p:cNvPr>
          <p:cNvSpPr>
            <a:spLocks noChangeArrowheads="1"/>
          </p:cNvSpPr>
          <p:nvPr/>
        </p:nvSpPr>
        <p:spPr bwMode="auto">
          <a:xfrm>
            <a:off x="468313" y="2708275"/>
            <a:ext cx="8135937"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panose="020B0604020202020204" pitchFamily="34" charset="0"/>
              </a:defRPr>
            </a:lvl1pPr>
            <a:lvl2pPr marL="990600" indent="-533400" eaLnBrk="0" hangingPunct="0">
              <a:spcBef>
                <a:spcPct val="20000"/>
              </a:spcBef>
              <a:buChar char="–"/>
              <a:defRPr sz="2800">
                <a:solidFill>
                  <a:schemeClr val="tx1"/>
                </a:solidFill>
                <a:latin typeface="Arial" panose="020B0604020202020204" pitchFamily="34" charset="0"/>
              </a:defRPr>
            </a:lvl2pPr>
            <a:lvl3pPr marL="1371600" indent="-457200" eaLnBrk="0" hangingPunct="0">
              <a:spcBef>
                <a:spcPct val="20000"/>
              </a:spcBef>
              <a:buChar char="•"/>
              <a:defRPr sz="2400">
                <a:solidFill>
                  <a:schemeClr val="tx1"/>
                </a:solidFill>
                <a:latin typeface="Arial" panose="020B0604020202020204" pitchFamily="34" charset="0"/>
              </a:defRPr>
            </a:lvl3pPr>
            <a:lvl4pPr marL="1752600" indent="-381000" eaLnBrk="0" hangingPunct="0">
              <a:spcBef>
                <a:spcPct val="20000"/>
              </a:spcBef>
              <a:buChar char="–"/>
              <a:defRPr sz="2000">
                <a:solidFill>
                  <a:schemeClr val="tx1"/>
                </a:solidFill>
                <a:latin typeface="Arial" panose="020B0604020202020204" pitchFamily="34" charset="0"/>
              </a:defRPr>
            </a:lvl4pPr>
            <a:lvl5pPr marL="2209800" indent="-381000" eaLnBrk="0" hangingPunct="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 altLang="ru-RU" sz="2800" b="1">
                <a:latin typeface="Times New Roman" panose="02020603050405020304" pitchFamily="18" charset="0"/>
              </a:rPr>
              <a:t>       </a:t>
            </a:r>
            <a:r>
              <a:rPr lang="en" altLang="ru-RU" sz="2800" i="1" u="sng">
                <a:solidFill>
                  <a:srgbClr val="FF0000"/>
                </a:solidFill>
                <a:latin typeface="Times New Roman" panose="02020603050405020304" pitchFamily="18" charset="0"/>
              </a:rPr>
              <a:t>Mediation</a:t>
            </a:r>
            <a:r>
              <a:rPr lang="en" altLang="ru-RU" sz="2800" b="1">
                <a:latin typeface="Times New Roman" panose="02020603050405020304" pitchFamily="18" charset="0"/>
              </a:rPr>
              <a:t> </a:t>
            </a:r>
            <a:r>
              <a:rPr lang="en" altLang="ru-RU" sz="2800">
                <a:latin typeface="Times New Roman" panose="02020603050405020304" pitchFamily="18" charset="0"/>
              </a:rPr>
              <a:t>- a special type of activity consisting of the participation of a third party in the preparation and/or conduct of negotiations in order to optimize the process of finding a mutually acceptable solution.</a:t>
            </a:r>
          </a:p>
        </p:txBody>
      </p:sp>
      <p:pic>
        <p:nvPicPr>
          <p:cNvPr id="57360" name="Picture 16" descr="j0229389">
            <a:extLst>
              <a:ext uri="{FF2B5EF4-FFF2-40B4-BE49-F238E27FC236}">
                <a16:creationId xmlns:a16="http://schemas.microsoft.com/office/drawing/2014/main" id="{D039AEB0-7329-DED8-A056-9CB0EFE69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01892">
            <a:off x="6923088" y="4606925"/>
            <a:ext cx="1728787"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7360"/>
                                        </p:tgtEl>
                                        <p:attrNameLst>
                                          <p:attrName>style.visibility</p:attrName>
                                        </p:attrNameLst>
                                      </p:cBhvr>
                                      <p:to>
                                        <p:strVal val="visible"/>
                                      </p:to>
                                    </p:set>
                                    <p:anim calcmode="lin" valueType="num">
                                      <p:cBhvr>
                                        <p:cTn id="7" dur="500" fill="hold"/>
                                        <p:tgtEl>
                                          <p:spTgt spid="57360"/>
                                        </p:tgtEl>
                                        <p:attrNameLst>
                                          <p:attrName>ppt_w</p:attrName>
                                        </p:attrNameLst>
                                      </p:cBhvr>
                                      <p:tavLst>
                                        <p:tav tm="0">
                                          <p:val>
                                            <p:fltVal val="0"/>
                                          </p:val>
                                        </p:tav>
                                        <p:tav tm="100000">
                                          <p:val>
                                            <p:strVal val="#ppt_w"/>
                                          </p:val>
                                        </p:tav>
                                      </p:tavLst>
                                    </p:anim>
                                    <p:anim calcmode="lin" valueType="num">
                                      <p:cBhvr>
                                        <p:cTn id="8" dur="500" fill="hold"/>
                                        <p:tgtEl>
                                          <p:spTgt spid="573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7A79893-4A84-C72D-054D-78D362F3449C}"/>
              </a:ext>
            </a:extLst>
          </p:cNvPr>
          <p:cNvSpPr>
            <a:spLocks noGrp="1" noChangeArrowheads="1"/>
          </p:cNvSpPr>
          <p:nvPr>
            <p:ph type="title"/>
          </p:nvPr>
        </p:nvSpPr>
        <p:spPr>
          <a:solidFill>
            <a:srgbClr val="A6F8F6"/>
          </a:solidFill>
        </p:spPr>
        <p:txBody>
          <a:bodyPr/>
          <a:lstStyle/>
          <a:p>
            <a:pPr eaLnBrk="1" hangingPunct="1"/>
            <a:r>
              <a:rPr lang="en" altLang="ru-RU" sz="4800" i="1">
                <a:latin typeface="Times New Roman" panose="02020603050405020304" pitchFamily="18" charset="0"/>
              </a:rPr>
              <a:t>Forms of mediation</a:t>
            </a:r>
          </a:p>
        </p:txBody>
      </p:sp>
      <p:sp>
        <p:nvSpPr>
          <p:cNvPr id="64515" name="Rectangle 3">
            <a:extLst>
              <a:ext uri="{FF2B5EF4-FFF2-40B4-BE49-F238E27FC236}">
                <a16:creationId xmlns:a16="http://schemas.microsoft.com/office/drawing/2014/main" id="{32B64CD5-0A50-146F-C3EF-5433879AC639}"/>
              </a:ext>
            </a:extLst>
          </p:cNvPr>
          <p:cNvSpPr>
            <a:spLocks noGrp="1" noChangeArrowheads="1"/>
          </p:cNvSpPr>
          <p:nvPr>
            <p:ph idx="1"/>
          </p:nvPr>
        </p:nvSpPr>
        <p:spPr>
          <a:xfrm>
            <a:off x="539750" y="1628775"/>
            <a:ext cx="8226425" cy="4497388"/>
          </a:xfrm>
        </p:spPr>
        <p:txBody>
          <a:bodyPr/>
          <a:lstStyle/>
          <a:p>
            <a:pPr marL="609600" indent="-609600" eaLnBrk="1" hangingPunct="1">
              <a:buFont typeface="Wingdings" panose="05000000000000000000" pitchFamily="2" charset="2"/>
              <a:buAutoNum type="arabicPeriod"/>
            </a:pPr>
            <a:r>
              <a:rPr lang="en" altLang="ru-RU" sz="2400">
                <a:latin typeface="Times New Roman" panose="02020603050405020304" pitchFamily="18" charset="0"/>
              </a:rPr>
              <a:t>Mediation as a form of personal participation of a third party in the negotiation process (as a secondary or, less often, primary participant)</a:t>
            </a:r>
          </a:p>
          <a:p>
            <a:pPr marL="609600" indent="-609600" eaLnBrk="1" hangingPunct="1">
              <a:buFont typeface="Wingdings" panose="05000000000000000000" pitchFamily="2" charset="2"/>
              <a:buNone/>
            </a:pPr>
            <a:endParaRPr lang="ru-RU" altLang="ru-RU" sz="2400">
              <a:latin typeface="Times New Roman" panose="02020603050405020304" pitchFamily="18" charset="0"/>
            </a:endParaRPr>
          </a:p>
          <a:p>
            <a:pPr marL="609600" indent="-609600" eaLnBrk="1" hangingPunct="1">
              <a:buFont typeface="Wingdings" panose="05000000000000000000" pitchFamily="2" charset="2"/>
              <a:buNone/>
            </a:pPr>
            <a:r>
              <a:rPr lang="en" altLang="ru-RU" sz="2400">
                <a:latin typeface="Times New Roman" panose="02020603050405020304" pitchFamily="18" charset="0"/>
              </a:rPr>
              <a:t>2. Mediation as an independent method (means) of political conflict resolution, along with negotiations, which does not require the obligatory personal participation of the mediator in the actual negotiation process</a:t>
            </a:r>
          </a:p>
        </p:txBody>
      </p:sp>
      <p:sp>
        <p:nvSpPr>
          <p:cNvPr id="46082" name="Номер слайда 5">
            <a:extLst>
              <a:ext uri="{FF2B5EF4-FFF2-40B4-BE49-F238E27FC236}">
                <a16:creationId xmlns:a16="http://schemas.microsoft.com/office/drawing/2014/main" id="{933B3BC6-FBEE-03B6-011D-A77804D06E2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954C16-8C10-4A9C-96E4-F61A8C706581}" type="slidenum">
              <a:rPr lang="ru-RU" altLang="ru-RU"/>
              <a:pPr eaLnBrk="1" hangingPunct="1"/>
              <a:t>45</a:t>
            </a:fld>
            <a:endParaRPr lang="ru-RU" altLang="ru-RU"/>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checkerboard(across)">
                                      <p:cBhvr>
                                        <p:cTn id="7" dur="500"/>
                                        <p:tgtEl>
                                          <p:spTgt spid="645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4515">
                                            <p:txEl>
                                              <p:pRg st="0" end="0"/>
                                            </p:txEl>
                                          </p:spTgt>
                                        </p:tgtEl>
                                        <p:attrNameLst>
                                          <p:attrName>style.visibility</p:attrName>
                                        </p:attrNameLst>
                                      </p:cBhvr>
                                      <p:to>
                                        <p:strVal val="visible"/>
                                      </p:to>
                                    </p:set>
                                    <p:animEffect transition="in" filter="checkerboard(across)">
                                      <p:cBhvr>
                                        <p:cTn id="10" dur="500"/>
                                        <p:tgtEl>
                                          <p:spTgt spid="6451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checkerboard(across)">
                                      <p:cBhvr>
                                        <p:cTn id="15"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83EAAC1-6404-A77F-1B88-83FCAE78F80E}"/>
              </a:ext>
            </a:extLst>
          </p:cNvPr>
          <p:cNvSpPr>
            <a:spLocks noGrp="1" noChangeArrowheads="1"/>
          </p:cNvSpPr>
          <p:nvPr>
            <p:ph type="title"/>
          </p:nvPr>
        </p:nvSpPr>
        <p:spPr>
          <a:solidFill>
            <a:srgbClr val="A6F8F6"/>
          </a:solidFill>
        </p:spPr>
        <p:txBody>
          <a:bodyPr/>
          <a:lstStyle/>
          <a:p>
            <a:pPr eaLnBrk="1" hangingPunct="1"/>
            <a:r>
              <a:rPr lang="en" altLang="ru-RU" sz="4000" i="1">
                <a:latin typeface="Times New Roman" panose="02020603050405020304" pitchFamily="18" charset="0"/>
              </a:rPr>
              <a:t>The main stages of mediation</a:t>
            </a:r>
          </a:p>
        </p:txBody>
      </p:sp>
      <p:sp>
        <p:nvSpPr>
          <p:cNvPr id="65539" name="Rectangle 3">
            <a:extLst>
              <a:ext uri="{FF2B5EF4-FFF2-40B4-BE49-F238E27FC236}">
                <a16:creationId xmlns:a16="http://schemas.microsoft.com/office/drawing/2014/main" id="{F192DCF0-9B6B-D89A-1FCC-36F0E808017A}"/>
              </a:ext>
            </a:extLst>
          </p:cNvPr>
          <p:cNvSpPr>
            <a:spLocks noGrp="1" noChangeArrowheads="1"/>
          </p:cNvSpPr>
          <p:nvPr>
            <p:ph idx="1"/>
          </p:nvPr>
        </p:nvSpPr>
        <p:spPr>
          <a:xfrm>
            <a:off x="395288" y="1628775"/>
            <a:ext cx="8226425" cy="4176713"/>
          </a:xfrm>
        </p:spPr>
        <p:txBody>
          <a:bodyPr/>
          <a:lstStyle/>
          <a:p>
            <a:pPr eaLnBrk="1" hangingPunct="1">
              <a:buFontTx/>
              <a:buNone/>
            </a:pPr>
            <a:r>
              <a:rPr lang="en" altLang="ru-RU" sz="2800">
                <a:latin typeface="Times New Roman" panose="02020603050405020304" pitchFamily="18" charset="0"/>
              </a:rPr>
              <a:t>• initiation of the search for consent</a:t>
            </a:r>
          </a:p>
          <a:p>
            <a:pPr eaLnBrk="1" hangingPunct="1">
              <a:buFontTx/>
              <a:buNone/>
            </a:pPr>
            <a:endParaRPr lang="ru-RU" altLang="ru-RU" sz="2800">
              <a:latin typeface="Times New Roman" panose="02020603050405020304" pitchFamily="18" charset="0"/>
            </a:endParaRPr>
          </a:p>
          <a:p>
            <a:pPr eaLnBrk="1" hangingPunct="1">
              <a:buFontTx/>
              <a:buNone/>
            </a:pPr>
            <a:r>
              <a:rPr lang="en" altLang="ru-RU" sz="2800">
                <a:latin typeface="Times New Roman" panose="02020603050405020304" pitchFamily="18" charset="0"/>
              </a:rPr>
              <a:t>• establishing the negotiation process</a:t>
            </a:r>
          </a:p>
          <a:p>
            <a:pPr eaLnBrk="1" hangingPunct="1">
              <a:buFontTx/>
              <a:buNone/>
            </a:pPr>
            <a:endParaRPr lang="ru-RU" altLang="ru-RU" sz="2800">
              <a:latin typeface="Times New Roman" panose="02020603050405020304" pitchFamily="18" charset="0"/>
            </a:endParaRPr>
          </a:p>
          <a:p>
            <a:pPr eaLnBrk="1" hangingPunct="1">
              <a:buFontTx/>
              <a:buNone/>
            </a:pPr>
            <a:r>
              <a:rPr lang="en" altLang="ru-RU" sz="2800">
                <a:latin typeface="Times New Roman" panose="02020603050405020304" pitchFamily="18" charset="0"/>
              </a:rPr>
              <a:t>• participation in the negotiation process</a:t>
            </a:r>
          </a:p>
          <a:p>
            <a:pPr eaLnBrk="1" hangingPunct="1">
              <a:buFontTx/>
              <a:buNone/>
            </a:pPr>
            <a:endParaRPr lang="ru-RU" altLang="ru-RU" sz="2800">
              <a:latin typeface="Times New Roman" panose="02020603050405020304" pitchFamily="18" charset="0"/>
            </a:endParaRPr>
          </a:p>
          <a:p>
            <a:pPr eaLnBrk="1" hangingPunct="1">
              <a:buFontTx/>
              <a:buNone/>
            </a:pPr>
            <a:r>
              <a:rPr lang="en" altLang="ru-RU" sz="2800">
                <a:latin typeface="Times New Roman" panose="02020603050405020304" pitchFamily="18" charset="0"/>
              </a:rPr>
              <a:t>• monitoring the implementation of agreements</a:t>
            </a:r>
          </a:p>
        </p:txBody>
      </p:sp>
      <p:sp>
        <p:nvSpPr>
          <p:cNvPr id="47106" name="Номер слайда 5">
            <a:extLst>
              <a:ext uri="{FF2B5EF4-FFF2-40B4-BE49-F238E27FC236}">
                <a16:creationId xmlns:a16="http://schemas.microsoft.com/office/drawing/2014/main" id="{28CB1F1E-D9C9-AAAA-65B6-CB9BEECC1F17}"/>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06782D-01E7-4F8A-8988-45CAE76DE771}" type="slidenum">
              <a:rPr lang="ru-RU" altLang="ru-RU"/>
              <a:pPr eaLnBrk="1" hangingPunct="1"/>
              <a:t>46</a:t>
            </a:fld>
            <a:endParaRPr lang="ru-RU" altLang="ru-RU"/>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heel(4)">
                                      <p:cBhvr>
                                        <p:cTn id="7" dur="2000"/>
                                        <p:tgtEl>
                                          <p:spTgt spid="6553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wheel(4)">
                                      <p:cBhvr>
                                        <p:cTn id="10" dur="2000"/>
                                        <p:tgtEl>
                                          <p:spTgt spid="6553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wheel(4)">
                                      <p:cBhvr>
                                        <p:cTn id="15" dur="2000"/>
                                        <p:tgtEl>
                                          <p:spTgt spid="655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65539">
                                            <p:txEl>
                                              <p:pRg st="4" end="4"/>
                                            </p:txEl>
                                          </p:spTgt>
                                        </p:tgtEl>
                                        <p:attrNameLst>
                                          <p:attrName>style.visibility</p:attrName>
                                        </p:attrNameLst>
                                      </p:cBhvr>
                                      <p:to>
                                        <p:strVal val="visible"/>
                                      </p:to>
                                    </p:set>
                                    <p:animEffect transition="in" filter="wheel(4)">
                                      <p:cBhvr>
                                        <p:cTn id="20" dur="2000"/>
                                        <p:tgtEl>
                                          <p:spTgt spid="6553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5539">
                                            <p:txEl>
                                              <p:pRg st="6" end="6"/>
                                            </p:txEl>
                                          </p:spTgt>
                                        </p:tgtEl>
                                        <p:attrNameLst>
                                          <p:attrName>style.visibility</p:attrName>
                                        </p:attrNameLst>
                                      </p:cBhvr>
                                      <p:to>
                                        <p:strVal val="visible"/>
                                      </p:to>
                                    </p:set>
                                    <p:animEffect transition="in" filter="wheel(4)">
                                      <p:cBhvr>
                                        <p:cTn id="25" dur="20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32B8908-9B71-4D24-C35F-538EBAF837E1}"/>
              </a:ext>
            </a:extLst>
          </p:cNvPr>
          <p:cNvSpPr>
            <a:spLocks noGrp="1" noChangeArrowheads="1"/>
          </p:cNvSpPr>
          <p:nvPr>
            <p:ph type="title"/>
          </p:nvPr>
        </p:nvSpPr>
        <p:spPr>
          <a:xfrm>
            <a:off x="468313" y="260350"/>
            <a:ext cx="8226425" cy="1143000"/>
          </a:xfrm>
          <a:solidFill>
            <a:srgbClr val="EFAFE7"/>
          </a:solidFill>
        </p:spPr>
        <p:txBody>
          <a:bodyPr/>
          <a:lstStyle/>
          <a:p>
            <a:pPr eaLnBrk="1" hangingPunct="1"/>
            <a:r>
              <a:rPr lang="en" altLang="ru-RU" i="1">
                <a:latin typeface="Times New Roman" panose="02020603050405020304" pitchFamily="18" charset="0"/>
              </a:rPr>
              <a:t>Definition of armed conflict</a:t>
            </a:r>
            <a:r>
              <a:rPr lang="en" altLang="ru-RU" sz="4000"/>
              <a:t> </a:t>
            </a:r>
          </a:p>
        </p:txBody>
      </p:sp>
      <p:sp>
        <p:nvSpPr>
          <p:cNvPr id="66563" name="Rectangle 3">
            <a:extLst>
              <a:ext uri="{FF2B5EF4-FFF2-40B4-BE49-F238E27FC236}">
                <a16:creationId xmlns:a16="http://schemas.microsoft.com/office/drawing/2014/main" id="{9986BA4A-FB4F-636D-91AE-E381A8F6A977}"/>
              </a:ext>
            </a:extLst>
          </p:cNvPr>
          <p:cNvSpPr>
            <a:spLocks noGrp="1" noChangeArrowheads="1"/>
          </p:cNvSpPr>
          <p:nvPr>
            <p:ph idx="1"/>
          </p:nvPr>
        </p:nvSpPr>
        <p:spPr>
          <a:xfrm>
            <a:off x="395288" y="1989138"/>
            <a:ext cx="8226425" cy="3744912"/>
          </a:xfrm>
        </p:spPr>
        <p:txBody>
          <a:bodyPr/>
          <a:lstStyle/>
          <a:p>
            <a:pPr eaLnBrk="1" hangingPunct="1">
              <a:buFontTx/>
              <a:buNone/>
            </a:pPr>
            <a:r>
              <a:rPr lang="en" altLang="ru-RU" sz="2800" b="1">
                <a:latin typeface="Times New Roman" panose="02020603050405020304" pitchFamily="18" charset="0"/>
              </a:rPr>
              <a:t>    </a:t>
            </a:r>
            <a:r>
              <a:rPr lang="en" altLang="ru-RU" sz="2800" b="1" u="sng">
                <a:latin typeface="Times New Roman" panose="02020603050405020304" pitchFamily="18" charset="0"/>
              </a:rPr>
              <a:t>Armed conflict</a:t>
            </a:r>
            <a:r>
              <a:rPr lang="en" altLang="ru-RU" sz="2800" b="1">
                <a:latin typeface="Times New Roman" panose="02020603050405020304" pitchFamily="18" charset="0"/>
              </a:rPr>
              <a:t> </a:t>
            </a:r>
            <a:r>
              <a:rPr lang="en" altLang="ru-RU" sz="2800">
                <a:latin typeface="Times New Roman" panose="02020603050405020304" pitchFamily="18" charset="0"/>
              </a:rPr>
              <a:t>– </a:t>
            </a:r>
            <a:r>
              <a:rPr lang="en" altLang="ru-RU">
                <a:latin typeface="Times New Roman" panose="02020603050405020304" pitchFamily="18" charset="0"/>
              </a:rPr>
              <a:t>combat action of a limited contingent of armed forces or specially formed armed units, as well as peacekeeping missions with certain limitations on political goals, scale and time.</a:t>
            </a:r>
            <a:endParaRPr lang="ru-RU" altLang="ru-RU" b="1">
              <a:latin typeface="Times New Roman" panose="02020603050405020304" pitchFamily="18" charset="0"/>
            </a:endParaRPr>
          </a:p>
          <a:p>
            <a:pPr eaLnBrk="1" hangingPunct="1"/>
            <a:endParaRPr lang="ru-RU" altLang="ru-RU">
              <a:latin typeface="Times New Roman" panose="02020603050405020304" pitchFamily="18" charset="0"/>
            </a:endParaRPr>
          </a:p>
        </p:txBody>
      </p:sp>
      <p:sp>
        <p:nvSpPr>
          <p:cNvPr id="48130" name="Номер слайда 5">
            <a:extLst>
              <a:ext uri="{FF2B5EF4-FFF2-40B4-BE49-F238E27FC236}">
                <a16:creationId xmlns:a16="http://schemas.microsoft.com/office/drawing/2014/main" id="{0E1A7731-A879-020C-982C-D67738EF120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CDC716-504E-409F-B607-8023CB0A90B1}" type="slidenum">
              <a:rPr lang="ru-RU" altLang="ru-RU"/>
              <a:pPr eaLnBrk="1" hangingPunct="1"/>
              <a:t>47</a:t>
            </a:fld>
            <a:endParaRPr lang="ru-RU" altLang="ru-RU"/>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ppt_w</p:attrName>
                                        </p:attrNameLst>
                                      </p:cBhvr>
                                      <p:tavLst>
                                        <p:tav tm="0">
                                          <p:val>
                                            <p:fltVal val="0"/>
                                          </p:val>
                                        </p:tav>
                                        <p:tav tm="100000">
                                          <p:val>
                                            <p:strVal val="#ppt_w"/>
                                          </p:val>
                                        </p:tav>
                                      </p:tavLst>
                                    </p:anim>
                                    <p:anim calcmode="lin" valueType="num">
                                      <p:cBhvr>
                                        <p:cTn id="8" dur="1000" fill="hold"/>
                                        <p:tgtEl>
                                          <p:spTgt spid="66562"/>
                                        </p:tgtEl>
                                        <p:attrNameLst>
                                          <p:attrName>ppt_h</p:attrName>
                                        </p:attrNameLst>
                                      </p:cBhvr>
                                      <p:tavLst>
                                        <p:tav tm="0">
                                          <p:val>
                                            <p:fltVal val="0"/>
                                          </p:val>
                                        </p:tav>
                                        <p:tav tm="100000">
                                          <p:val>
                                            <p:strVal val="#ppt_h"/>
                                          </p:val>
                                        </p:tav>
                                      </p:tavLst>
                                    </p:anim>
                                    <p:anim calcmode="lin" valueType="num">
                                      <p:cBhvr>
                                        <p:cTn id="9" dur="1000" fill="hold"/>
                                        <p:tgtEl>
                                          <p:spTgt spid="665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56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6563">
                                            <p:txEl>
                                              <p:pRg st="0" end="0"/>
                                            </p:txEl>
                                          </p:spTgt>
                                        </p:tgtEl>
                                        <p:attrNameLst>
                                          <p:attrName>style.visibility</p:attrName>
                                        </p:attrNameLst>
                                      </p:cBhvr>
                                      <p:to>
                                        <p:strVal val="visible"/>
                                      </p:to>
                                    </p:set>
                                    <p:anim calcmode="lin" valueType="num">
                                      <p:cBhvr>
                                        <p:cTn id="13" dur="10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656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65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65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Номер слайда 3">
            <a:extLst>
              <a:ext uri="{FF2B5EF4-FFF2-40B4-BE49-F238E27FC236}">
                <a16:creationId xmlns:a16="http://schemas.microsoft.com/office/drawing/2014/main" id="{3AA9CF67-22A6-5442-3ED3-DA935213DE5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86E6B4-1CD8-48D1-95D5-7BE9B9152306}" type="slidenum">
              <a:rPr lang="ru-RU" altLang="ru-RU"/>
              <a:pPr eaLnBrk="1" hangingPunct="1"/>
              <a:t>48</a:t>
            </a:fld>
            <a:endParaRPr lang="ru-RU" altLang="ru-RU"/>
          </a:p>
        </p:txBody>
      </p:sp>
      <p:sp>
        <p:nvSpPr>
          <p:cNvPr id="49155" name="Rectangle 4">
            <a:extLst>
              <a:ext uri="{FF2B5EF4-FFF2-40B4-BE49-F238E27FC236}">
                <a16:creationId xmlns:a16="http://schemas.microsoft.com/office/drawing/2014/main" id="{91AC0791-CBE3-97CE-EBF3-24EED99773C5}"/>
              </a:ext>
            </a:extLst>
          </p:cNvPr>
          <p:cNvSpPr>
            <a:spLocks noChangeArrowheads="1"/>
          </p:cNvSpPr>
          <p:nvPr/>
        </p:nvSpPr>
        <p:spPr bwMode="auto">
          <a:xfrm>
            <a:off x="323850" y="361950"/>
            <a:ext cx="8280400" cy="5934075"/>
          </a:xfrm>
          <a:prstGeom prst="rect">
            <a:avLst/>
          </a:prstGeom>
          <a:solidFill>
            <a:srgbClr val="CDDE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 altLang="ru-RU" sz="2400" b="1">
                <a:solidFill>
                  <a:schemeClr val="accent2"/>
                </a:solidFill>
              </a:rPr>
              <a:t>The analysis of the results of business negotiations should take place in the following three directions:</a:t>
            </a:r>
          </a:p>
          <a:p>
            <a:pPr eaLnBrk="1" hangingPunct="1"/>
            <a:r>
              <a:rPr lang="en" altLang="ru-RU" sz="2400"/>
              <a:t>1. Analysis immediately after the negotiations - such analysis helps to evaluate the progress and results of the negotiations, exchange impressions and determine priority activities related to the results of the negotiations</a:t>
            </a:r>
          </a:p>
          <a:p>
            <a:pPr eaLnBrk="1" hangingPunct="1"/>
            <a:r>
              <a:rPr lang="en" altLang="ru-RU" sz="2400"/>
              <a:t>2. </a:t>
            </a:r>
            <a:r>
              <a:rPr lang="en" altLang="ru-RU" sz="2400">
                <a:solidFill>
                  <a:schemeClr val="accent2"/>
                </a:solidFill>
              </a:rPr>
              <a:t>Analysis at the highest level of the organization’s management – discussion of the report on the results of the negotiations and identification of deviations from previously established directives;</a:t>
            </a:r>
          </a:p>
          <a:p>
            <a:pPr eaLnBrk="1" hangingPunct="1"/>
            <a:r>
              <a:rPr lang="en" altLang="ru-RU" sz="2400"/>
              <a:t>3. Individual analysis of business negotiations is the clarification of the responsible attitude of each participant to their tasks and the organization as a whole. This is a critical self-analysis in the sense of control and learning from negotiations.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2109AB50-09E5-CED9-8C68-104F8CC5D105}"/>
              </a:ext>
            </a:extLst>
          </p:cNvPr>
          <p:cNvSpPr>
            <a:spLocks noGrp="1" noChangeArrowheads="1"/>
          </p:cNvSpPr>
          <p:nvPr>
            <p:ph type="title"/>
          </p:nvPr>
        </p:nvSpPr>
        <p:spPr>
          <a:xfrm>
            <a:off x="457200" y="274638"/>
            <a:ext cx="8229600" cy="850900"/>
          </a:xfrm>
          <a:solidFill>
            <a:srgbClr val="E5B9D9"/>
          </a:solidFill>
        </p:spPr>
        <p:txBody>
          <a:bodyPr>
            <a:normAutofit fontScale="90000"/>
          </a:bodyPr>
          <a:lstStyle/>
          <a:p>
            <a:pPr eaLnBrk="1" hangingPunct="1">
              <a:lnSpc>
                <a:spcPct val="80000"/>
              </a:lnSpc>
            </a:pPr>
            <a:r>
              <a:rPr lang="en" altLang="ru-RU" sz="3600" b="1">
                <a:latin typeface="Times New Roman" panose="02020603050405020304" pitchFamily="18" charset="0"/>
              </a:rPr>
              <a:t>Definition of diplomacy in the modern world</a:t>
            </a:r>
          </a:p>
        </p:txBody>
      </p:sp>
      <p:sp>
        <p:nvSpPr>
          <p:cNvPr id="5124" name="Rectangle 3">
            <a:extLst>
              <a:ext uri="{FF2B5EF4-FFF2-40B4-BE49-F238E27FC236}">
                <a16:creationId xmlns:a16="http://schemas.microsoft.com/office/drawing/2014/main" id="{31332C1E-20C7-EAE1-5528-D4B03656A910}"/>
              </a:ext>
            </a:extLst>
          </p:cNvPr>
          <p:cNvSpPr>
            <a:spLocks noGrp="1" noChangeArrowheads="1"/>
          </p:cNvSpPr>
          <p:nvPr>
            <p:ph idx="1"/>
          </p:nvPr>
        </p:nvSpPr>
        <p:spPr>
          <a:xfrm>
            <a:off x="457200" y="1341438"/>
            <a:ext cx="8229600" cy="4784725"/>
          </a:xfrm>
          <a:solidFill>
            <a:schemeClr val="accent1"/>
          </a:solidFill>
        </p:spPr>
        <p:txBody>
          <a:bodyPr/>
          <a:lstStyle/>
          <a:p>
            <a:pPr algn="ctr" eaLnBrk="1" hangingPunct="1">
              <a:lnSpc>
                <a:spcPct val="90000"/>
              </a:lnSpc>
              <a:buFontTx/>
              <a:buNone/>
            </a:pPr>
            <a:r>
              <a:rPr lang="en" altLang="ru-RU" sz="2800" b="1" u="sng">
                <a:latin typeface="Times New Roman" panose="02020603050405020304" pitchFamily="18" charset="0"/>
              </a:rPr>
              <a:t>Diplomacy</a:t>
            </a:r>
            <a:r>
              <a:rPr lang="en" altLang="ru-RU" sz="2800" b="1">
                <a:latin typeface="Times New Roman" panose="02020603050405020304" pitchFamily="18" charset="0"/>
              </a:rPr>
              <a:t> </a:t>
            </a:r>
            <a:r>
              <a:rPr lang="en" altLang="ru-RU" sz="2800">
                <a:latin typeface="Times New Roman" panose="02020603050405020304" pitchFamily="18" charset="0"/>
              </a:rPr>
              <a:t>- </a:t>
            </a:r>
            <a:r>
              <a:rPr lang="en" altLang="ru-RU">
                <a:latin typeface="Times New Roman" panose="02020603050405020304" pitchFamily="18" charset="0"/>
              </a:rPr>
              <a:t>science and art</a:t>
            </a:r>
          </a:p>
          <a:p>
            <a:pPr algn="ctr" eaLnBrk="1" hangingPunct="1">
              <a:lnSpc>
                <a:spcPct val="90000"/>
              </a:lnSpc>
              <a:buFontTx/>
              <a:buNone/>
            </a:pPr>
            <a:r>
              <a:rPr lang="en" altLang="ru-RU">
                <a:latin typeface="Times New Roman" panose="02020603050405020304" pitchFamily="18" charset="0"/>
              </a:rPr>
              <a:t>conducting international relations through negotiations;</a:t>
            </a:r>
          </a:p>
          <a:p>
            <a:pPr algn="ctr" eaLnBrk="1" hangingPunct="1">
              <a:lnSpc>
                <a:spcPct val="90000"/>
              </a:lnSpc>
              <a:buFontTx/>
              <a:buNone/>
            </a:pPr>
            <a:r>
              <a:rPr lang="en" altLang="ru-RU">
                <a:latin typeface="Times New Roman" panose="02020603050405020304" pitchFamily="18" charset="0"/>
              </a:rPr>
              <a:t>a peaceful way in which</a:t>
            </a:r>
          </a:p>
          <a:p>
            <a:pPr algn="ctr" eaLnBrk="1" hangingPunct="1">
              <a:lnSpc>
                <a:spcPct val="90000"/>
              </a:lnSpc>
              <a:buFontTx/>
              <a:buNone/>
            </a:pPr>
            <a:r>
              <a:rPr lang="en" altLang="ru-RU">
                <a:latin typeface="Times New Roman" panose="02020603050405020304" pitchFamily="18" charset="0"/>
              </a:rPr>
              <a:t>this relationship</a:t>
            </a:r>
          </a:p>
          <a:p>
            <a:pPr algn="ctr" eaLnBrk="1" hangingPunct="1">
              <a:lnSpc>
                <a:spcPct val="90000"/>
              </a:lnSpc>
              <a:buFontTx/>
              <a:buNone/>
            </a:pPr>
            <a:r>
              <a:rPr lang="en" altLang="ru-RU">
                <a:latin typeface="Times New Roman" panose="02020603050405020304" pitchFamily="18" charset="0"/>
              </a:rPr>
              <a:t>are regulated and maintained</a:t>
            </a:r>
          </a:p>
          <a:p>
            <a:pPr algn="ctr" eaLnBrk="1" hangingPunct="1">
              <a:lnSpc>
                <a:spcPct val="90000"/>
              </a:lnSpc>
              <a:buFontTx/>
              <a:buNone/>
            </a:pPr>
            <a:r>
              <a:rPr lang="en" altLang="ru-RU">
                <a:latin typeface="Times New Roman" panose="02020603050405020304" pitchFamily="18" charset="0"/>
              </a:rPr>
              <a:t>heads of state, government and special bodies</a:t>
            </a:r>
          </a:p>
          <a:p>
            <a:pPr algn="ctr" eaLnBrk="1" hangingPunct="1">
              <a:lnSpc>
                <a:spcPct val="90000"/>
              </a:lnSpc>
              <a:buFontTx/>
              <a:buNone/>
            </a:pPr>
            <a:r>
              <a:rPr lang="en" altLang="ru-RU">
                <a:latin typeface="Times New Roman" panose="02020603050405020304" pitchFamily="18" charset="0"/>
              </a:rPr>
              <a:t>external relations</a:t>
            </a:r>
          </a:p>
        </p:txBody>
      </p:sp>
      <p:sp>
        <p:nvSpPr>
          <p:cNvPr id="5122" name="Номер слайда 5">
            <a:extLst>
              <a:ext uri="{FF2B5EF4-FFF2-40B4-BE49-F238E27FC236}">
                <a16:creationId xmlns:a16="http://schemas.microsoft.com/office/drawing/2014/main" id="{24ACCAEE-1011-A4ED-79E0-796319900B5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0FA777-9A10-44B7-B610-73B28688DF8C}" type="slidenum">
              <a:rPr lang="ru-RU" altLang="ru-RU"/>
              <a:pPr eaLnBrk="1" hangingPunct="1"/>
              <a:t>5</a:t>
            </a:fld>
            <a:endParaRPr lang="ru-RU" alt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8">
            <a:extLst>
              <a:ext uri="{FF2B5EF4-FFF2-40B4-BE49-F238E27FC236}">
                <a16:creationId xmlns:a16="http://schemas.microsoft.com/office/drawing/2014/main" id="{4803E4A8-7481-DA6F-0EFF-A47A9B615BAD}"/>
              </a:ext>
            </a:extLst>
          </p:cNvPr>
          <p:cNvSpPr>
            <a:spLocks noGrp="1" noChangeArrowheads="1"/>
          </p:cNvSpPr>
          <p:nvPr>
            <p:ph type="title"/>
          </p:nvPr>
        </p:nvSpPr>
        <p:spPr>
          <a:xfrm>
            <a:off x="457200" y="274638"/>
            <a:ext cx="8229600" cy="706437"/>
          </a:xfrm>
          <a:solidFill>
            <a:srgbClr val="CDDEC0"/>
          </a:solidFill>
        </p:spPr>
        <p:txBody>
          <a:bodyPr/>
          <a:lstStyle/>
          <a:p>
            <a:pPr eaLnBrk="1" hangingPunct="1"/>
            <a:r>
              <a:rPr lang="en" altLang="ru-RU" sz="3600" b="1">
                <a:latin typeface="Times New Roman" panose="02020603050405020304" pitchFamily="18" charset="0"/>
              </a:rPr>
              <a:t>Diplomacy in Ancient Times</a:t>
            </a:r>
          </a:p>
        </p:txBody>
      </p:sp>
      <p:graphicFrame>
        <p:nvGraphicFramePr>
          <p:cNvPr id="78896" name="Group 48">
            <a:extLst>
              <a:ext uri="{FF2B5EF4-FFF2-40B4-BE49-F238E27FC236}">
                <a16:creationId xmlns:a16="http://schemas.microsoft.com/office/drawing/2014/main" id="{EAA1887D-BC69-6B2A-3154-C54386342D09}"/>
              </a:ext>
            </a:extLst>
          </p:cNvPr>
          <p:cNvGraphicFramePr>
            <a:graphicFrameLocks noGrp="1"/>
          </p:cNvGraphicFramePr>
          <p:nvPr>
            <p:ph idx="1"/>
          </p:nvPr>
        </p:nvGraphicFramePr>
        <p:xfrm>
          <a:off x="457200" y="1196975"/>
          <a:ext cx="8229600" cy="4929188"/>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12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800" b="0" i="1"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800" b="0" i="1"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1800" b="0" i="1" u="none" strike="noStrike" cap="none" normalizeH="0" baseline="0">
                          <a:ln>
                            <a:noFill/>
                          </a:ln>
                          <a:solidFill>
                            <a:schemeClr val="tx1"/>
                          </a:solidFill>
                          <a:effectLst/>
                          <a:latin typeface="Times New Roman" pitchFamily="18" charset="0"/>
                        </a:rPr>
                        <a:t> </a:t>
                      </a:r>
                      <a:r>
                        <a:rPr kumimoji="0" lang="en" altLang="ru-RU" sz="3600" b="0" i="0" u="none" strike="noStrike" cap="none" normalizeH="0" baseline="0">
                          <a:ln>
                            <a:noFill/>
                          </a:ln>
                          <a:solidFill>
                            <a:schemeClr val="tx1"/>
                          </a:solidFill>
                          <a:effectLst/>
                          <a:latin typeface="Times New Roman" pitchFamily="18" charset="0"/>
                        </a:rPr>
                        <a:t>GREECE</a:t>
                      </a:r>
                      <a:endParaRPr kumimoji="0" lang="ru-RU" altLang="ru-RU" sz="32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AFE7"/>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31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3600" b="0" i="0" u="none" strike="noStrike" cap="none" normalizeH="0" baseline="0">
                          <a:ln>
                            <a:noFill/>
                          </a:ln>
                          <a:solidFill>
                            <a:schemeClr val="tx1"/>
                          </a:solidFill>
                          <a:effectLst/>
                          <a:latin typeface="Times New Roman" pitchFamily="18" charset="0"/>
                        </a:rPr>
                        <a:t>BYZANTIUM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47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2800" b="0" i="0" u="none" strike="noStrike" cap="none" normalizeH="0" baseline="0">
                          <a:ln>
                            <a:noFill/>
                          </a:ln>
                          <a:solidFill>
                            <a:schemeClr val="tx1"/>
                          </a:solidFill>
                          <a:effectLst/>
                          <a:latin typeface="Arial" charset="0"/>
                        </a:rPr>
                        <a:t>ROME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DEC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2800" b="0" i="0" u="none" strike="noStrike" cap="none" normalizeH="0" baseline="0">
                          <a:ln>
                            <a:noFill/>
                          </a:ln>
                          <a:solidFill>
                            <a:schemeClr val="tx1"/>
                          </a:solidFill>
                          <a:effectLst/>
                          <a:latin typeface="Arial" charset="0"/>
                        </a:rPr>
                        <a:t>FRANCE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DFBF"/>
                    </a:solidFill>
                  </a:tcPr>
                </a:tc>
                <a:extLst>
                  <a:ext uri="{0D108BD9-81ED-4DB2-BD59-A6C34878D82A}">
                    <a16:rowId xmlns:a16="http://schemas.microsoft.com/office/drawing/2014/main" val="10001"/>
                  </a:ext>
                </a:extLst>
              </a:tr>
            </a:tbl>
          </a:graphicData>
        </a:graphic>
      </p:graphicFrame>
      <p:sp>
        <p:nvSpPr>
          <p:cNvPr id="6146" name="Номер слайда 5">
            <a:extLst>
              <a:ext uri="{FF2B5EF4-FFF2-40B4-BE49-F238E27FC236}">
                <a16:creationId xmlns:a16="http://schemas.microsoft.com/office/drawing/2014/main" id="{1907EBDD-0E37-1B8A-DCD7-3CB76F45394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AF30C0-7DE7-4257-868E-91498999AE8E}" type="slidenum">
              <a:rPr lang="ru-RU" altLang="ru-RU"/>
              <a:pPr eaLnBrk="1" hangingPunct="1"/>
              <a:t>6</a:t>
            </a:fld>
            <a:endParaRPr lang="ru-RU" alt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A438BC12-A84F-0474-C023-4D21E43A8CF0}"/>
              </a:ext>
            </a:extLst>
          </p:cNvPr>
          <p:cNvSpPr>
            <a:spLocks noGrp="1" noChangeArrowheads="1"/>
          </p:cNvSpPr>
          <p:nvPr>
            <p:ph type="title"/>
          </p:nvPr>
        </p:nvSpPr>
        <p:spPr>
          <a:xfrm>
            <a:off x="457200" y="274638"/>
            <a:ext cx="8229600" cy="706437"/>
          </a:xfrm>
          <a:solidFill>
            <a:srgbClr val="CDDEC0"/>
          </a:solidFill>
        </p:spPr>
        <p:txBody>
          <a:bodyPr/>
          <a:lstStyle/>
          <a:p>
            <a:pPr eaLnBrk="1" hangingPunct="1"/>
            <a:r>
              <a:rPr lang="en" altLang="ru-RU" sz="3600" b="1">
                <a:latin typeface="Times New Roman" panose="02020603050405020304" pitchFamily="18" charset="0"/>
              </a:rPr>
              <a:t>Diplomacy in Ancient Greece</a:t>
            </a:r>
          </a:p>
        </p:txBody>
      </p:sp>
      <p:graphicFrame>
        <p:nvGraphicFramePr>
          <p:cNvPr id="81941" name="Group 21">
            <a:extLst>
              <a:ext uri="{FF2B5EF4-FFF2-40B4-BE49-F238E27FC236}">
                <a16:creationId xmlns:a16="http://schemas.microsoft.com/office/drawing/2014/main" id="{A0662A92-A330-8D9F-5C66-A9B980CF76A0}"/>
              </a:ext>
            </a:extLst>
          </p:cNvPr>
          <p:cNvGraphicFramePr>
            <a:graphicFrameLocks noGrp="1"/>
          </p:cNvGraphicFramePr>
          <p:nvPr>
            <p:ph idx="1"/>
          </p:nvPr>
        </p:nvGraphicFramePr>
        <p:xfrm>
          <a:off x="457200" y="1196975"/>
          <a:ext cx="8229600" cy="4929188"/>
        </p:xfrm>
        <a:graphic>
          <a:graphicData uri="http://schemas.openxmlformats.org/drawingml/2006/table">
            <a:tbl>
              <a:tblPr/>
              <a:tblGrid>
                <a:gridCol w="8229600">
                  <a:extLst>
                    <a:ext uri="{9D8B030D-6E8A-4147-A177-3AD203B41FA5}">
                      <a16:colId xmlns:a16="http://schemas.microsoft.com/office/drawing/2014/main" val="20000"/>
                    </a:ext>
                  </a:extLst>
                </a:gridCol>
              </a:tblGrid>
              <a:tr h="49291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1800" b="0" i="1" u="none" strike="noStrike" cap="none" normalizeH="0" baseline="0">
                          <a:ln>
                            <a:noFill/>
                          </a:ln>
                          <a:solidFill>
                            <a:schemeClr val="tx1"/>
                          </a:solidFill>
                          <a:effectLst/>
                          <a:latin typeface="Times New Roman" pitchFamily="18" charset="0"/>
                        </a:rPr>
                        <a:t> </a:t>
                      </a:r>
                      <a:endParaRPr kumimoji="0" lang="ru-RU" altLang="ru-RU" sz="32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3600" b="0" i="0" u="none" strike="noStrike" cap="none" normalizeH="0" baseline="0">
                          <a:ln>
                            <a:noFill/>
                          </a:ln>
                          <a:solidFill>
                            <a:schemeClr val="tx1"/>
                          </a:solidFill>
                          <a:effectLst/>
                          <a:latin typeface="Times New Roman" pitchFamily="18" charset="0"/>
                        </a:rPr>
                        <a:t>It contributed a lot to the subsequent methodology of external relations.</a:t>
                      </a:r>
                    </a:p>
                    <a:p>
                      <a:pPr marL="0" marR="0" lvl="0" indent="0" algn="ctr" defTabSz="914400" rtl="0" eaLnBrk="1" fontAlgn="base" latinLnBrk="0" hangingPunct="1">
                        <a:lnSpc>
                          <a:spcPct val="80000"/>
                        </a:lnSpc>
                        <a:spcBef>
                          <a:spcPct val="20000"/>
                        </a:spcBef>
                        <a:spcAft>
                          <a:spcPct val="0"/>
                        </a:spcAft>
                        <a:buClrTx/>
                        <a:buSzTx/>
                        <a:buFontTx/>
                        <a:buChar char="•"/>
                        <a:tabLst/>
                      </a:pPr>
                      <a:endParaRPr kumimoji="0" lang="ru-RU" altLang="ru-RU" sz="36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3600" b="0" i="0" u="none" strike="noStrike" cap="none" normalizeH="0" baseline="0">
                          <a:ln>
                            <a:noFill/>
                          </a:ln>
                          <a:solidFill>
                            <a:schemeClr val="tx1"/>
                          </a:solidFill>
                          <a:effectLst/>
                          <a:latin typeface="Times New Roman" pitchFamily="18" charset="0"/>
                        </a:rPr>
                        <a:t>It had an overly democratic, open, public character.</a:t>
                      </a:r>
                    </a:p>
                    <a:p>
                      <a:pPr marL="0" marR="0" lvl="0" indent="0" algn="ctr" defTabSz="914400" rtl="0" eaLnBrk="1" fontAlgn="base" latinLnBrk="0" hangingPunct="1">
                        <a:lnSpc>
                          <a:spcPct val="80000"/>
                        </a:lnSpc>
                        <a:spcBef>
                          <a:spcPct val="20000"/>
                        </a:spcBef>
                        <a:spcAft>
                          <a:spcPct val="0"/>
                        </a:spcAft>
                        <a:buClrTx/>
                        <a:buSzTx/>
                        <a:buFontTx/>
                        <a:buChar char="•"/>
                        <a:tabLst/>
                      </a:pPr>
                      <a:endParaRPr kumimoji="0" lang="ru-RU" altLang="ru-RU" sz="36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3600" b="0" i="0" u="none" strike="noStrike" cap="none" normalizeH="0" baseline="0">
                          <a:ln>
                            <a:noFill/>
                          </a:ln>
                          <a:solidFill>
                            <a:schemeClr val="tx1"/>
                          </a:solidFill>
                          <a:effectLst/>
                          <a:latin typeface="Times New Roman" pitchFamily="18" charset="0"/>
                        </a:rPr>
                        <a:t>Diplomacy has always been openly associated with deception.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B9D9"/>
                    </a:solidFill>
                  </a:tcPr>
                </a:tc>
                <a:extLst>
                  <a:ext uri="{0D108BD9-81ED-4DB2-BD59-A6C34878D82A}">
                    <a16:rowId xmlns:a16="http://schemas.microsoft.com/office/drawing/2014/main" val="10000"/>
                  </a:ext>
                </a:extLst>
              </a:tr>
            </a:tbl>
          </a:graphicData>
        </a:graphic>
      </p:graphicFrame>
      <p:sp>
        <p:nvSpPr>
          <p:cNvPr id="7170" name="Номер слайда 5">
            <a:extLst>
              <a:ext uri="{FF2B5EF4-FFF2-40B4-BE49-F238E27FC236}">
                <a16:creationId xmlns:a16="http://schemas.microsoft.com/office/drawing/2014/main" id="{AF7E134B-27B3-79E0-4084-21C72B7B6FB2}"/>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9B653C-093A-4C37-A9B7-FB8E567A13BF}" type="slidenum">
              <a:rPr lang="ru-RU" altLang="ru-RU"/>
              <a:pPr eaLnBrk="1" hangingPunct="1"/>
              <a:t>7</a:t>
            </a:fld>
            <a:endParaRPr lang="ru-RU" alt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7427EE7A-C47E-3EB3-77F8-F2A43D9EF7E2}"/>
              </a:ext>
            </a:extLst>
          </p:cNvPr>
          <p:cNvSpPr>
            <a:spLocks noGrp="1" noChangeArrowheads="1"/>
          </p:cNvSpPr>
          <p:nvPr>
            <p:ph type="title"/>
          </p:nvPr>
        </p:nvSpPr>
        <p:spPr>
          <a:xfrm>
            <a:off x="457200" y="274638"/>
            <a:ext cx="8229600" cy="706437"/>
          </a:xfrm>
          <a:solidFill>
            <a:srgbClr val="CDDEC0"/>
          </a:solidFill>
        </p:spPr>
        <p:txBody>
          <a:bodyPr/>
          <a:lstStyle/>
          <a:p>
            <a:pPr eaLnBrk="1" hangingPunct="1"/>
            <a:r>
              <a:rPr lang="en" altLang="ru-RU" sz="3600" b="1">
                <a:latin typeface="Times New Roman" panose="02020603050405020304" pitchFamily="18" charset="0"/>
              </a:rPr>
              <a:t>Diplomacy in Ancient Rome</a:t>
            </a:r>
          </a:p>
        </p:txBody>
      </p:sp>
      <p:graphicFrame>
        <p:nvGraphicFramePr>
          <p:cNvPr id="83977" name="Group 9">
            <a:extLst>
              <a:ext uri="{FF2B5EF4-FFF2-40B4-BE49-F238E27FC236}">
                <a16:creationId xmlns:a16="http://schemas.microsoft.com/office/drawing/2014/main" id="{382AF587-E090-4FE6-5CF6-0FB9CE66CF63}"/>
              </a:ext>
            </a:extLst>
          </p:cNvPr>
          <p:cNvGraphicFramePr>
            <a:graphicFrameLocks noGrp="1"/>
          </p:cNvGraphicFramePr>
          <p:nvPr>
            <p:ph idx="1"/>
          </p:nvPr>
        </p:nvGraphicFramePr>
        <p:xfrm>
          <a:off x="457200" y="1196975"/>
          <a:ext cx="8229600" cy="4929188"/>
        </p:xfrm>
        <a:graphic>
          <a:graphicData uri="http://schemas.openxmlformats.org/drawingml/2006/table">
            <a:tbl>
              <a:tblPr/>
              <a:tblGrid>
                <a:gridCol w="8229600">
                  <a:extLst>
                    <a:ext uri="{9D8B030D-6E8A-4147-A177-3AD203B41FA5}">
                      <a16:colId xmlns:a16="http://schemas.microsoft.com/office/drawing/2014/main" val="20000"/>
                    </a:ext>
                  </a:extLst>
                </a:gridCol>
              </a:tblGrid>
              <a:tr h="49291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1800" b="0" i="1" u="none" strike="noStrike" cap="none" normalizeH="0" baseline="0">
                          <a:ln>
                            <a:noFill/>
                          </a:ln>
                          <a:solidFill>
                            <a:schemeClr val="tx1"/>
                          </a:solidFill>
                          <a:effectLst/>
                          <a:latin typeface="Times New Roman" pitchFamily="18" charset="0"/>
                        </a:rPr>
                        <a:t> </a:t>
                      </a:r>
                      <a:endParaRPr kumimoji="0" lang="ru-RU" altLang="ru-RU" sz="32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4000" b="0" i="0" u="none" strike="noStrike" cap="none" normalizeH="0" baseline="0">
                          <a:ln>
                            <a:noFill/>
                          </a:ln>
                          <a:solidFill>
                            <a:schemeClr val="tx1"/>
                          </a:solidFill>
                          <a:effectLst/>
                          <a:latin typeface="Times New Roman" pitchFamily="18" charset="0"/>
                        </a:rPr>
                        <a:t>Using force against a weaker opponent</a:t>
                      </a:r>
                    </a:p>
                    <a:p>
                      <a:pPr marL="0" marR="0" lvl="0" indent="0" algn="ctr" defTabSz="914400" rtl="0" eaLnBrk="1" fontAlgn="base" latinLnBrk="0" hangingPunct="1">
                        <a:lnSpc>
                          <a:spcPct val="80000"/>
                        </a:lnSpc>
                        <a:spcBef>
                          <a:spcPct val="20000"/>
                        </a:spcBef>
                        <a:spcAft>
                          <a:spcPct val="0"/>
                        </a:spcAft>
                        <a:buClrTx/>
                        <a:buSzTx/>
                        <a:buFontTx/>
                        <a:buChar char="•"/>
                        <a:tabLst/>
                      </a:pPr>
                      <a:endParaRPr kumimoji="0" lang="ru-RU" altLang="ru-RU" sz="40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4000" b="0" i="0" u="none" strike="noStrike" cap="none" normalizeH="0" baseline="0">
                          <a:ln>
                            <a:noFill/>
                          </a:ln>
                          <a:solidFill>
                            <a:schemeClr val="tx1"/>
                          </a:solidFill>
                          <a:effectLst/>
                          <a:latin typeface="Times New Roman" pitchFamily="18" charset="0"/>
                        </a:rPr>
                        <a:t>A method of stirring up discord between neighbors</a:t>
                      </a:r>
                    </a:p>
                    <a:p>
                      <a:pPr marL="0" marR="0" lvl="0" indent="0" algn="ctr" defTabSz="914400" rtl="0" eaLnBrk="1" fontAlgn="base" latinLnBrk="0" hangingPunct="1">
                        <a:lnSpc>
                          <a:spcPct val="80000"/>
                        </a:lnSpc>
                        <a:spcBef>
                          <a:spcPct val="20000"/>
                        </a:spcBef>
                        <a:spcAft>
                          <a:spcPct val="0"/>
                        </a:spcAft>
                        <a:buClrTx/>
                        <a:buSzTx/>
                        <a:buFontTx/>
                        <a:buChar char="•"/>
                        <a:tabLst/>
                      </a:pPr>
                      <a:endParaRPr kumimoji="0" lang="ru-RU" altLang="ru-RU" sz="40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4000" b="0" i="0" u="none" strike="noStrike" cap="none" normalizeH="0" baseline="0">
                          <a:ln>
                            <a:noFill/>
                          </a:ln>
                          <a:solidFill>
                            <a:schemeClr val="tx1"/>
                          </a:solidFill>
                          <a:effectLst/>
                          <a:latin typeface="Times New Roman" pitchFamily="18" charset="0"/>
                        </a:rPr>
                        <a:t>The principle of "divide and conquer"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DEC0"/>
                    </a:solidFill>
                  </a:tcPr>
                </a:tc>
                <a:extLst>
                  <a:ext uri="{0D108BD9-81ED-4DB2-BD59-A6C34878D82A}">
                    <a16:rowId xmlns:a16="http://schemas.microsoft.com/office/drawing/2014/main" val="10000"/>
                  </a:ext>
                </a:extLst>
              </a:tr>
            </a:tbl>
          </a:graphicData>
        </a:graphic>
      </p:graphicFrame>
      <p:sp>
        <p:nvSpPr>
          <p:cNvPr id="8194" name="Номер слайда 5">
            <a:extLst>
              <a:ext uri="{FF2B5EF4-FFF2-40B4-BE49-F238E27FC236}">
                <a16:creationId xmlns:a16="http://schemas.microsoft.com/office/drawing/2014/main" id="{515052D1-6AB4-6D58-4C28-C8A2717EE1F4}"/>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29FD71-DE45-43CE-AFAD-8CAA7F3FA3B3}" type="slidenum">
              <a:rPr lang="ru-RU" altLang="ru-RU"/>
              <a:pPr eaLnBrk="1" hangingPunct="1"/>
              <a:t>8</a:t>
            </a:fld>
            <a:endParaRPr lang="ru-RU" alt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1B41FE20-2B04-4AF8-5C6F-A9DD2AD817DF}"/>
              </a:ext>
            </a:extLst>
          </p:cNvPr>
          <p:cNvSpPr>
            <a:spLocks noGrp="1" noChangeArrowheads="1"/>
          </p:cNvSpPr>
          <p:nvPr>
            <p:ph type="title"/>
          </p:nvPr>
        </p:nvSpPr>
        <p:spPr>
          <a:xfrm>
            <a:off x="457200" y="274638"/>
            <a:ext cx="8229600" cy="706437"/>
          </a:xfrm>
          <a:solidFill>
            <a:srgbClr val="CDDEC0"/>
          </a:solidFill>
        </p:spPr>
        <p:txBody>
          <a:bodyPr/>
          <a:lstStyle/>
          <a:p>
            <a:pPr eaLnBrk="1" hangingPunct="1"/>
            <a:r>
              <a:rPr lang="en" altLang="ru-RU" sz="3600" b="1">
                <a:latin typeface="Times New Roman" panose="02020603050405020304" pitchFamily="18" charset="0"/>
              </a:rPr>
              <a:t>Diplomacy in Ancient Byzantium</a:t>
            </a:r>
          </a:p>
        </p:txBody>
      </p:sp>
      <p:graphicFrame>
        <p:nvGraphicFramePr>
          <p:cNvPr id="85003" name="Group 11">
            <a:extLst>
              <a:ext uri="{FF2B5EF4-FFF2-40B4-BE49-F238E27FC236}">
                <a16:creationId xmlns:a16="http://schemas.microsoft.com/office/drawing/2014/main" id="{8242317C-6ED2-27DF-A4D5-8730462789D8}"/>
              </a:ext>
            </a:extLst>
          </p:cNvPr>
          <p:cNvGraphicFramePr>
            <a:graphicFrameLocks noGrp="1"/>
          </p:cNvGraphicFramePr>
          <p:nvPr>
            <p:ph idx="1"/>
          </p:nvPr>
        </p:nvGraphicFramePr>
        <p:xfrm>
          <a:off x="457200" y="1196975"/>
          <a:ext cx="8229600" cy="4929188"/>
        </p:xfrm>
        <a:graphic>
          <a:graphicData uri="http://schemas.openxmlformats.org/drawingml/2006/table">
            <a:tbl>
              <a:tblPr/>
              <a:tblGrid>
                <a:gridCol w="8229600">
                  <a:extLst>
                    <a:ext uri="{9D8B030D-6E8A-4147-A177-3AD203B41FA5}">
                      <a16:colId xmlns:a16="http://schemas.microsoft.com/office/drawing/2014/main" val="20000"/>
                    </a:ext>
                  </a:extLst>
                </a:gridCol>
              </a:tblGrid>
              <a:tr h="49291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1800" b="0" i="1" u="none" strike="noStrike" cap="none" normalizeH="0" baseline="0">
                          <a:ln>
                            <a:noFill/>
                          </a:ln>
                          <a:solidFill>
                            <a:schemeClr val="tx1"/>
                          </a:solidFill>
                          <a:effectLst/>
                          <a:latin typeface="Times New Roman" pitchFamily="18" charset="0"/>
                        </a:rPr>
                        <a:t> </a:t>
                      </a:r>
                      <a:endParaRPr kumimoji="0" lang="ru-RU" altLang="ru-RU" sz="32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4000" b="0" i="0" u="none" strike="noStrike" cap="none" normalizeH="0" baseline="0">
                          <a:ln>
                            <a:noFill/>
                          </a:ln>
                          <a:solidFill>
                            <a:schemeClr val="tx1"/>
                          </a:solidFill>
                          <a:effectLst/>
                          <a:latin typeface="Times New Roman" pitchFamily="18" charset="0"/>
                        </a:rPr>
                        <a:t>took experience in conducting diplomacy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40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 altLang="ru-RU" sz="4000" b="0" i="0" u="none" strike="noStrike" cap="none" normalizeH="0" baseline="0">
                          <a:ln>
                            <a:noFill/>
                          </a:ln>
                          <a:solidFill>
                            <a:schemeClr val="tx1"/>
                          </a:solidFill>
                          <a:effectLst/>
                          <a:latin typeface="Times New Roman" pitchFamily="18" charset="0"/>
                        </a:rPr>
                        <a:t>as in Ancient Greece and Rome</a:t>
                      </a:r>
                    </a:p>
                    <a:p>
                      <a:pPr marL="0" marR="0" lvl="0" indent="0" algn="ctr" defTabSz="914400" rtl="0" eaLnBrk="1" fontAlgn="base" latinLnBrk="0" hangingPunct="1">
                        <a:lnSpc>
                          <a:spcPct val="100000"/>
                        </a:lnSpc>
                        <a:spcBef>
                          <a:spcPct val="20000"/>
                        </a:spcBef>
                        <a:spcAft>
                          <a:spcPct val="0"/>
                        </a:spcAft>
                        <a:buClrTx/>
                        <a:buSzTx/>
                        <a:buFontTx/>
                        <a:buChar char="•"/>
                        <a:tabLst/>
                      </a:pPr>
                      <a:endParaRPr kumimoji="0" lang="ru-RU" altLang="ru-RU" sz="18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endParaRPr kumimoji="0" lang="ru-RU" altLang="ru-RU" sz="18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 altLang="ru-RU" sz="2000" b="1" i="0" u="none" strike="noStrike" cap="none" normalizeH="0" baseline="0">
                          <a:ln>
                            <a:noFill/>
                          </a:ln>
                          <a:solidFill>
                            <a:schemeClr val="tx1"/>
                          </a:solidFill>
                          <a:effectLst/>
                          <a:latin typeface="Times New Roman" pitchFamily="18" charset="0"/>
                        </a:rPr>
                        <a:t>Diplomacy has always been openly associated with deception.</a:t>
                      </a: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2000" b="1" i="0" u="none" strike="noStrike" cap="none" normalizeH="0" baseline="0">
                          <a:ln>
                            <a:noFill/>
                          </a:ln>
                          <a:solidFill>
                            <a:schemeClr val="tx1"/>
                          </a:solidFill>
                          <a:effectLst/>
                          <a:latin typeface="Times New Roman" pitchFamily="18" charset="0"/>
                        </a:rPr>
                        <a:t>Using force against a weaker opponent</a:t>
                      </a: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2000" b="1" i="0" u="none" strike="noStrike" cap="none" normalizeH="0" baseline="0">
                          <a:ln>
                            <a:noFill/>
                          </a:ln>
                          <a:solidFill>
                            <a:schemeClr val="tx1"/>
                          </a:solidFill>
                          <a:effectLst/>
                          <a:latin typeface="Times New Roman" pitchFamily="18" charset="0"/>
                        </a:rPr>
                        <a:t>A method of stirring up discord between neighbors</a:t>
                      </a:r>
                    </a:p>
                    <a:p>
                      <a:pPr marL="0" marR="0" lvl="0" indent="0" algn="ctr" defTabSz="914400" rtl="0" eaLnBrk="1" fontAlgn="base" latinLnBrk="0" hangingPunct="1">
                        <a:lnSpc>
                          <a:spcPct val="80000"/>
                        </a:lnSpc>
                        <a:spcBef>
                          <a:spcPct val="20000"/>
                        </a:spcBef>
                        <a:spcAft>
                          <a:spcPct val="0"/>
                        </a:spcAft>
                        <a:buClrTx/>
                        <a:buSzTx/>
                        <a:buFontTx/>
                        <a:buChar char="•"/>
                        <a:tabLst/>
                      </a:pPr>
                      <a:r>
                        <a:rPr kumimoji="0" lang="en" altLang="ru-RU" sz="2000" b="1" i="0" u="none" strike="noStrike" cap="none" normalizeH="0" baseline="0">
                          <a:ln>
                            <a:noFill/>
                          </a:ln>
                          <a:solidFill>
                            <a:schemeClr val="tx1"/>
                          </a:solidFill>
                          <a:effectLst/>
                          <a:latin typeface="Times New Roman" pitchFamily="18" charset="0"/>
                        </a:rPr>
                        <a:t>The principle of "divide and conquer"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9218" name="Номер слайда 5">
            <a:extLst>
              <a:ext uri="{FF2B5EF4-FFF2-40B4-BE49-F238E27FC236}">
                <a16:creationId xmlns:a16="http://schemas.microsoft.com/office/drawing/2014/main" id="{569D86E8-CB09-7355-EB58-8BBCD975A71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4A8691-478D-4427-8E1D-9EBFE8637EFD}" type="slidenum">
              <a:rPr lang="ru-RU" altLang="ru-RU"/>
              <a:pPr eaLnBrk="1" hangingPunct="1"/>
              <a:t>9</a:t>
            </a:fld>
            <a:endParaRPr lang="ru-RU" alt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2316</Words>
  <Application>Microsoft Office PowerPoint</Application>
  <PresentationFormat>Экран (4:3)</PresentationFormat>
  <Paragraphs>363</Paragraphs>
  <Slides>48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48</vt:i4>
      </vt:variant>
    </vt:vector>
  </HeadingPairs>
  <TitlesOfParts>
    <vt:vector size="54" baseType="lpstr">
      <vt:lpstr>Arial</vt:lpstr>
      <vt:lpstr>Calibri</vt:lpstr>
      <vt:lpstr>Calibri Light</vt:lpstr>
      <vt:lpstr>Times New Roman</vt:lpstr>
      <vt:lpstr>Wingdings</vt:lpstr>
      <vt:lpstr>Тема Office</vt:lpstr>
      <vt:lpstr>AL-FARABI KAZAKH NATIONAL UNIVERSITY</vt:lpstr>
      <vt:lpstr>Презентация PowerPoint</vt:lpstr>
      <vt:lpstr>Definition negotiations</vt:lpstr>
      <vt:lpstr>Definition negotiations</vt:lpstr>
      <vt:lpstr>Definition of diplomacy in the modern world</vt:lpstr>
      <vt:lpstr>Diplomacy in Ancient Times</vt:lpstr>
      <vt:lpstr>Diplomacy in Ancient Greece</vt:lpstr>
      <vt:lpstr>Diplomacy in Ancient Rome</vt:lpstr>
      <vt:lpstr>Diplomacy in Ancient Byzantium</vt:lpstr>
      <vt:lpstr>Diplomacy in Ancient France</vt:lpstr>
      <vt:lpstr>Research on Diplomacy in Russia</vt:lpstr>
      <vt:lpstr>The first domestic work on the problem of negotiations</vt:lpstr>
      <vt:lpstr>Modern definition of negotiation</vt:lpstr>
      <vt:lpstr>Презентация PowerPoint</vt:lpstr>
      <vt:lpstr>IN The partnership approach to negotiations is based on</vt:lpstr>
      <vt:lpstr> Substantive preparation of negotiations includes addressing the following issues </vt:lpstr>
      <vt:lpstr>Classification of negotiations</vt:lpstr>
      <vt:lpstr>1 . Classification of negotiations</vt:lpstr>
      <vt:lpstr>2. Classification of negotiations</vt:lpstr>
      <vt:lpstr>3. Classification negotiations</vt:lpstr>
      <vt:lpstr>Method of  principled negotiations</vt:lpstr>
      <vt:lpstr>Negotiations: the importance of the collective factor</vt:lpstr>
      <vt:lpstr>Possible outcomes of negotiations</vt:lpstr>
      <vt:lpstr>Approaches to Negotiation</vt:lpstr>
      <vt:lpstr>Types of activities in negotiation</vt:lpstr>
      <vt:lpstr>Classification of international negotiations</vt:lpstr>
      <vt:lpstr>Definition of international negotiations</vt:lpstr>
      <vt:lpstr>Classifications by "procedural" parameters </vt:lpstr>
      <vt:lpstr>Classification on formal grounds</vt:lpstr>
      <vt:lpstr>Classification by substantive grounds </vt:lpstr>
      <vt:lpstr>Interpersonal Negotiations</vt:lpstr>
      <vt:lpstr>Definition of Interpersonal Negotiations </vt:lpstr>
      <vt:lpstr>Classification of interpersonal negotiations</vt:lpstr>
      <vt:lpstr>Discussion and interview </vt:lpstr>
      <vt:lpstr>Definition of the dispute</vt:lpstr>
      <vt:lpstr>Structure and features of the dispute</vt:lpstr>
      <vt:lpstr>Definition of discussion</vt:lpstr>
      <vt:lpstr>Main features of the discussion</vt:lpstr>
      <vt:lpstr>Structure of negotiations</vt:lpstr>
      <vt:lpstr>Techniques and tactics in negotiations ( argumentation and counter-argumentation )</vt:lpstr>
      <vt:lpstr>Definition of argumentation and counterargumentation</vt:lpstr>
      <vt:lpstr>Methods of argumentation</vt:lpstr>
      <vt:lpstr>Argumentation tactics</vt:lpstr>
      <vt:lpstr>Definition of mediation</vt:lpstr>
      <vt:lpstr>Forms of mediation</vt:lpstr>
      <vt:lpstr>The main stages of mediation</vt:lpstr>
      <vt:lpstr>Definition of armed conflict </vt:lpstr>
      <vt:lpstr>Презентация PowerPoint</vt:lpstr>
    </vt:vector>
  </TitlesOfParts>
  <Company>Samsung Electronics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Практическая работа</dc:title>
  <dc:creator>abc</dc:creator>
  <cp:lastModifiedBy>Пользователь</cp:lastModifiedBy>
  <cp:revision>59</cp:revision>
  <dcterms:created xsi:type="dcterms:W3CDTF">2008-09-17T16:28:20Z</dcterms:created>
  <dcterms:modified xsi:type="dcterms:W3CDTF">2024-12-09T12:44:33Z</dcterms:modified>
</cp:coreProperties>
</file>